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1" r:id="rId2"/>
    <p:sldId id="358" r:id="rId3"/>
    <p:sldId id="347" r:id="rId4"/>
    <p:sldId id="350" r:id="rId5"/>
    <p:sldId id="355" r:id="rId6"/>
    <p:sldId id="346" r:id="rId7"/>
    <p:sldId id="353" r:id="rId8"/>
    <p:sldId id="349" r:id="rId9"/>
    <p:sldId id="348" r:id="rId10"/>
    <p:sldId id="356" r:id="rId11"/>
    <p:sldId id="344" r:id="rId12"/>
    <p:sldId id="352" r:id="rId13"/>
    <p:sldId id="357" r:id="rId14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6E6E6"/>
    <a:srgbClr val="FFFFFB"/>
    <a:srgbClr val="FFFFFF"/>
    <a:srgbClr val="7F1084"/>
    <a:srgbClr val="0099FF"/>
    <a:srgbClr val="FF9933"/>
    <a:srgbClr val="1C1C1C"/>
    <a:srgbClr val="2F5597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3971" autoAdjust="0"/>
  </p:normalViewPr>
  <p:slideViewPr>
    <p:cSldViewPr snapToGrid="0">
      <p:cViewPr varScale="1">
        <p:scale>
          <a:sx n="74" d="100"/>
          <a:sy n="74" d="100"/>
        </p:scale>
        <p:origin x="157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4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FAA79011-20B4-43F6-B7E4-4936FEC7315C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758E2086-E964-48BC-BC64-F80D843193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05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D5FFB7DC-1F48-4689-85AD-A635FBE9120F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E2A9E9BF-DDF4-45DE-A784-0E6F47A9D7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4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740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588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307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73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45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44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39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69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70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76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303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9E9BF-DDF4-45DE-A784-0E6F47A9D74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0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A9B2-4EF0-4B51-B253-2CE25B67FA85}" type="datetime1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F38D-5424-461E-B6CF-31C5EE6B66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52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6453-7875-4740-AC70-B12B73E1D7B9}" type="datetime1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350" y="6367464"/>
            <a:ext cx="20574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fld id="{B19EF38D-5424-461E-B6CF-31C5EE6B663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96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DA54-6192-47DB-8F3A-7325D732BB39}" type="datetime1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7F1084"/>
                </a:solidFill>
                <a:latin typeface="Arial Black" panose="020B0A04020102020204" pitchFamily="34" charset="0"/>
              </a:defRPr>
            </a:lvl1pPr>
          </a:lstStyle>
          <a:p>
            <a:fld id="{B19EF38D-5424-461E-B6CF-31C5EE6B663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10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.png"/><Relationship Id="rId4" Type="http://schemas.openxmlformats.org/officeDocument/2006/relationships/hyperlink" Target="http://mse.site.nthu.edu.tw/p/412-1298-17276.php?Lang=zh-t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png"/><Relationship Id="rId4" Type="http://schemas.openxmlformats.org/officeDocument/2006/relationships/hyperlink" Target="http://oga.nthu.edu.tw/web.page/detail/sn/5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nthu-english.site.nthu.edu.tw/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nthu-english.site.nthu.edu.tw/p/412-1532-18291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pth.site.nthu.edu.tw/p/412-1462-14020.php" TargetMode="External"/><Relationship Id="rId11" Type="http://schemas.openxmlformats.org/officeDocument/2006/relationships/image" Target="../media/image1.wmf"/><Relationship Id="rId5" Type="http://schemas.openxmlformats.org/officeDocument/2006/relationships/hyperlink" Target="http://registra.site.nthu.edu.tw/p/412-1211-1807.php?Lang=zh-tw" TargetMode="External"/><Relationship Id="rId10" Type="http://schemas.openxmlformats.org/officeDocument/2006/relationships/oleObject" Target="../embeddings/oleObject3.bin"/><Relationship Id="rId4" Type="http://schemas.openxmlformats.org/officeDocument/2006/relationships/hyperlink" Target="http://mse.site.nthu.edu.tw/p/412-1298-17276.php?Lang=zh-tw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st.nthu.edu.tw/course2/super_pages.php?ID=course201" TargetMode="External"/><Relationship Id="rId13" Type="http://schemas.openxmlformats.org/officeDocument/2006/relationships/image" Target="../media/image1.wmf"/><Relationship Id="rId3" Type="http://schemas.openxmlformats.org/officeDocument/2006/relationships/notesSlide" Target="../notesSlides/notesSlide3.xml"/><Relationship Id="rId7" Type="http://schemas.openxmlformats.org/officeDocument/2006/relationships/hyperlink" Target="http://my.nthu.edu.tw/~eduicm/" TargetMode="External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curricul.web.nthu.edu.tw/ezfiles/73/1073/img/294/major_demo.jpg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curricul.web.nthu.edu.tw/ezfiles/73/1073/img/294/minor_demo.jpg" TargetMode="External"/><Relationship Id="rId10" Type="http://schemas.openxmlformats.org/officeDocument/2006/relationships/hyperlink" Target="https://registra.site.nthu.edu.tw/p/412-1211-1860.php?Lang=zh-tw" TargetMode="External"/><Relationship Id="rId4" Type="http://schemas.openxmlformats.org/officeDocument/2006/relationships/hyperlink" Target="http://curricul.web.nthu.edu.tw/ezfiles/73/1073/img/213/program_certificate.jpg" TargetMode="External"/><Relationship Id="rId9" Type="http://schemas.openxmlformats.org/officeDocument/2006/relationships/hyperlink" Target="https://curricul.site.nthu.edu.tw/p/404-1208-11644.php?Lang=zh-t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hyperlink" Target="https://calendar.google.com/calendar?cid=anYzYWprMHJvcmVxbmMwazF0c2ZsMzBnbjhAZ3JvdXAuY2FsZW5kYXIuZ29vZ2xlLmNvbQ" TargetMode="External"/><Relationship Id="rId4" Type="http://schemas.openxmlformats.org/officeDocument/2006/relationships/hyperlink" Target="https://curricul.site.nthu.edu.tw/p/404-1208-207870.php?Lang=zh-t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hyperlink" Target="https://curricul.site.nthu.edu.tw/p/406-1208-224470,r9532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png"/><Relationship Id="rId4" Type="http://schemas.openxmlformats.org/officeDocument/2006/relationships/hyperlink" Target="https://nthu-english.site.nthu.edu.tw/p/412-1532-18291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群組 31">
            <a:extLst>
              <a:ext uri="{FF2B5EF4-FFF2-40B4-BE49-F238E27FC236}">
                <a16:creationId xmlns:a16="http://schemas.microsoft.com/office/drawing/2014/main" id="{05230C66-A873-495B-A6DF-067E2CF0ED05}"/>
              </a:ext>
            </a:extLst>
          </p:cNvPr>
          <p:cNvGrpSpPr/>
          <p:nvPr/>
        </p:nvGrpSpPr>
        <p:grpSpPr>
          <a:xfrm rot="11581676">
            <a:off x="2774169" y="4591059"/>
            <a:ext cx="1124002" cy="673130"/>
            <a:chOff x="2995165" y="3470105"/>
            <a:chExt cx="986984" cy="591075"/>
          </a:xfrm>
        </p:grpSpPr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293D6F13-1831-495D-BFD1-D118AF71F136}"/>
                </a:ext>
              </a:extLst>
            </p:cNvPr>
            <p:cNvGrpSpPr/>
            <p:nvPr/>
          </p:nvGrpSpPr>
          <p:grpSpPr>
            <a:xfrm>
              <a:off x="2995165" y="3470105"/>
              <a:ext cx="986984" cy="591075"/>
              <a:chOff x="2995165" y="3470105"/>
              <a:chExt cx="986984" cy="591075"/>
            </a:xfrm>
          </p:grpSpPr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FE7EB848-A853-4C21-B795-DD393DBBEAE5}"/>
                  </a:ext>
                </a:extLst>
              </p:cNvPr>
              <p:cNvCxnSpPr>
                <a:endCxn id="37" idx="3"/>
              </p:cNvCxnSpPr>
              <p:nvPr/>
            </p:nvCxnSpPr>
            <p:spPr>
              <a:xfrm>
                <a:off x="2995165" y="3766190"/>
                <a:ext cx="237549" cy="147222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>
                <a:extLst>
                  <a:ext uri="{FF2B5EF4-FFF2-40B4-BE49-F238E27FC236}">
                    <a16:creationId xmlns:a16="http://schemas.microsoft.com/office/drawing/2014/main" id="{AA1B195A-A003-4E01-9B38-EB7548DC120C}"/>
                  </a:ext>
                </a:extLst>
              </p:cNvPr>
              <p:cNvCxnSpPr/>
              <p:nvPr/>
            </p:nvCxnSpPr>
            <p:spPr>
              <a:xfrm>
                <a:off x="3761416" y="3792457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橢圓 36">
                <a:extLst>
                  <a:ext uri="{FF2B5EF4-FFF2-40B4-BE49-F238E27FC236}">
                    <a16:creationId xmlns:a16="http://schemas.microsoft.com/office/drawing/2014/main" id="{94FDC1C9-3E6C-4DB7-988C-4C58CC0E2E9F}"/>
                  </a:ext>
                </a:extLst>
              </p:cNvPr>
              <p:cNvSpPr/>
              <p:nvPr/>
            </p:nvSpPr>
            <p:spPr>
              <a:xfrm rot="900000">
                <a:off x="3193120" y="3470105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840F3875-3F1C-4C83-834F-8DD45FAD9A3E}"/>
                </a:ext>
              </a:extLst>
            </p:cNvPr>
            <p:cNvSpPr/>
            <p:nvPr/>
          </p:nvSpPr>
          <p:spPr>
            <a:xfrm rot="900000">
              <a:off x="3334179" y="3608320"/>
              <a:ext cx="316462" cy="316463"/>
            </a:xfrm>
            <a:prstGeom prst="ellipse">
              <a:avLst/>
            </a:prstGeom>
            <a:solidFill>
              <a:srgbClr val="7F1084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61" name="群組 60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 rot="11144740">
            <a:off x="5987151" y="5634149"/>
            <a:ext cx="1124002" cy="673130"/>
            <a:chOff x="2995165" y="4251764"/>
            <a:chExt cx="986984" cy="591075"/>
          </a:xfrm>
          <a:noFill/>
        </p:grpSpPr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>
              <a:endCxn id="64" idx="3"/>
            </p:cNvCxnSpPr>
            <p:nvPr/>
          </p:nvCxnSpPr>
          <p:spPr>
            <a:xfrm>
              <a:off x="2995165" y="4528244"/>
              <a:ext cx="237549" cy="16682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>
              <a:off x="3761416" y="4574116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橢圓 63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05230C66-A873-495B-A6DF-067E2CF0ED05}"/>
              </a:ext>
            </a:extLst>
          </p:cNvPr>
          <p:cNvGrpSpPr/>
          <p:nvPr/>
        </p:nvGrpSpPr>
        <p:grpSpPr>
          <a:xfrm rot="11312250">
            <a:off x="7039983" y="5982223"/>
            <a:ext cx="1124002" cy="673130"/>
            <a:chOff x="2995165" y="3470105"/>
            <a:chExt cx="986984" cy="591075"/>
          </a:xfrm>
        </p:grpSpPr>
        <p:grpSp>
          <p:nvGrpSpPr>
            <p:cNvPr id="66" name="群組 65">
              <a:extLst>
                <a:ext uri="{FF2B5EF4-FFF2-40B4-BE49-F238E27FC236}">
                  <a16:creationId xmlns:a16="http://schemas.microsoft.com/office/drawing/2014/main" id="{293D6F13-1831-495D-BFD1-D118AF71F136}"/>
                </a:ext>
              </a:extLst>
            </p:cNvPr>
            <p:cNvGrpSpPr/>
            <p:nvPr/>
          </p:nvGrpSpPr>
          <p:grpSpPr>
            <a:xfrm>
              <a:off x="2995165" y="3470105"/>
              <a:ext cx="986984" cy="591075"/>
              <a:chOff x="2995165" y="3470105"/>
              <a:chExt cx="986984" cy="591075"/>
            </a:xfrm>
          </p:grpSpPr>
          <p:cxnSp>
            <p:nvCxnSpPr>
              <p:cNvPr id="68" name="直線接點 67">
                <a:extLst>
                  <a:ext uri="{FF2B5EF4-FFF2-40B4-BE49-F238E27FC236}">
                    <a16:creationId xmlns:a16="http://schemas.microsoft.com/office/drawing/2014/main" id="{FE7EB848-A853-4C21-B795-DD393DBBEAE5}"/>
                  </a:ext>
                </a:extLst>
              </p:cNvPr>
              <p:cNvCxnSpPr>
                <a:endCxn id="70" idx="3"/>
              </p:cNvCxnSpPr>
              <p:nvPr/>
            </p:nvCxnSpPr>
            <p:spPr>
              <a:xfrm>
                <a:off x="2995165" y="3766190"/>
                <a:ext cx="237549" cy="147222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>
                <a:extLst>
                  <a:ext uri="{FF2B5EF4-FFF2-40B4-BE49-F238E27FC236}">
                    <a16:creationId xmlns:a16="http://schemas.microsoft.com/office/drawing/2014/main" id="{AA1B195A-A003-4E01-9B38-EB7548DC120C}"/>
                  </a:ext>
                </a:extLst>
              </p:cNvPr>
              <p:cNvCxnSpPr/>
              <p:nvPr/>
            </p:nvCxnSpPr>
            <p:spPr>
              <a:xfrm>
                <a:off x="3761416" y="3792457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橢圓 69">
                <a:extLst>
                  <a:ext uri="{FF2B5EF4-FFF2-40B4-BE49-F238E27FC236}">
                    <a16:creationId xmlns:a16="http://schemas.microsoft.com/office/drawing/2014/main" id="{94FDC1C9-3E6C-4DB7-988C-4C58CC0E2E9F}"/>
                  </a:ext>
                </a:extLst>
              </p:cNvPr>
              <p:cNvSpPr/>
              <p:nvPr/>
            </p:nvSpPr>
            <p:spPr>
              <a:xfrm rot="900000">
                <a:off x="3193120" y="3470105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840F3875-3F1C-4C83-834F-8DD45FAD9A3E}"/>
                </a:ext>
              </a:extLst>
            </p:cNvPr>
            <p:cNvSpPr/>
            <p:nvPr/>
          </p:nvSpPr>
          <p:spPr>
            <a:xfrm rot="900000">
              <a:off x="3334179" y="3608320"/>
              <a:ext cx="316462" cy="316463"/>
            </a:xfrm>
            <a:prstGeom prst="ellipse">
              <a:avLst/>
            </a:prstGeom>
            <a:solidFill>
              <a:srgbClr val="7F1084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4D84194F-C78F-4976-9F73-7AE0B4FA4768}"/>
              </a:ext>
            </a:extLst>
          </p:cNvPr>
          <p:cNvGrpSpPr/>
          <p:nvPr/>
        </p:nvGrpSpPr>
        <p:grpSpPr>
          <a:xfrm rot="11077675">
            <a:off x="4914372" y="5336174"/>
            <a:ext cx="1124002" cy="673130"/>
            <a:chOff x="2995165" y="5032997"/>
            <a:chExt cx="986984" cy="591075"/>
          </a:xfrm>
        </p:grpSpPr>
        <p:grpSp>
          <p:nvGrpSpPr>
            <p:cNvPr id="72" name="群組 71">
              <a:extLst>
                <a:ext uri="{FF2B5EF4-FFF2-40B4-BE49-F238E27FC236}">
                  <a16:creationId xmlns:a16="http://schemas.microsoft.com/office/drawing/2014/main" id="{43A682A8-E530-4384-B9C4-3E155946CD01}"/>
                </a:ext>
              </a:extLst>
            </p:cNvPr>
            <p:cNvGrpSpPr/>
            <p:nvPr/>
          </p:nvGrpSpPr>
          <p:grpSpPr>
            <a:xfrm>
              <a:off x="2995165" y="5032997"/>
              <a:ext cx="986984" cy="591075"/>
              <a:chOff x="2995165" y="5024288"/>
              <a:chExt cx="986984" cy="591075"/>
            </a:xfrm>
          </p:grpSpPr>
          <p:cxnSp>
            <p:nvCxnSpPr>
              <p:cNvPr id="74" name="直線接點 73">
                <a:extLst>
                  <a:ext uri="{FF2B5EF4-FFF2-40B4-BE49-F238E27FC236}">
                    <a16:creationId xmlns:a16="http://schemas.microsoft.com/office/drawing/2014/main" id="{78DF189E-E689-42B3-92E5-DC135BF3C65C}"/>
                  </a:ext>
                </a:extLst>
              </p:cNvPr>
              <p:cNvCxnSpPr>
                <a:endCxn id="76" idx="3"/>
              </p:cNvCxnSpPr>
              <p:nvPr/>
            </p:nvCxnSpPr>
            <p:spPr>
              <a:xfrm>
                <a:off x="2995165" y="5320373"/>
                <a:ext cx="237549" cy="147222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>
                <a:extLst>
                  <a:ext uri="{FF2B5EF4-FFF2-40B4-BE49-F238E27FC236}">
                    <a16:creationId xmlns:a16="http://schemas.microsoft.com/office/drawing/2014/main" id="{E1A35C12-A3CA-4168-8640-019830584544}"/>
                  </a:ext>
                </a:extLst>
              </p:cNvPr>
              <p:cNvCxnSpPr/>
              <p:nvPr/>
            </p:nvCxnSpPr>
            <p:spPr>
              <a:xfrm>
                <a:off x="3761416" y="5346640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橢圓 75">
                <a:extLst>
                  <a:ext uri="{FF2B5EF4-FFF2-40B4-BE49-F238E27FC236}">
                    <a16:creationId xmlns:a16="http://schemas.microsoft.com/office/drawing/2014/main" id="{4D6C3CA7-E868-4195-B3C2-5EE1114A1D7D}"/>
                  </a:ext>
                </a:extLst>
              </p:cNvPr>
              <p:cNvSpPr/>
              <p:nvPr/>
            </p:nvSpPr>
            <p:spPr>
              <a:xfrm rot="900000">
                <a:off x="3193120" y="5024288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505B37C2-52AE-4CEC-9F0B-DF8AC0BBCF0B}"/>
                </a:ext>
              </a:extLst>
            </p:cNvPr>
            <p:cNvSpPr/>
            <p:nvPr/>
          </p:nvSpPr>
          <p:spPr>
            <a:xfrm rot="900000">
              <a:off x="3334179" y="5170420"/>
              <a:ext cx="316462" cy="316463"/>
            </a:xfrm>
            <a:prstGeom prst="ellipse">
              <a:avLst/>
            </a:prstGeom>
            <a:solidFill>
              <a:srgbClr val="FFFFFB"/>
            </a:solidFill>
            <a:ln w="381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77" name="群組 76">
            <a:extLst>
              <a:ext uri="{FF2B5EF4-FFF2-40B4-BE49-F238E27FC236}">
                <a16:creationId xmlns:a16="http://schemas.microsoft.com/office/drawing/2014/main" id="{22DBFCA4-4E30-4682-9889-B0568E715927}"/>
              </a:ext>
            </a:extLst>
          </p:cNvPr>
          <p:cNvGrpSpPr/>
          <p:nvPr/>
        </p:nvGrpSpPr>
        <p:grpSpPr>
          <a:xfrm rot="11393910">
            <a:off x="3833040" y="5017252"/>
            <a:ext cx="1124002" cy="673130"/>
            <a:chOff x="2995165" y="5805947"/>
            <a:chExt cx="986984" cy="591075"/>
          </a:xfrm>
          <a:solidFill>
            <a:srgbClr val="1C1C1C"/>
          </a:solidFill>
        </p:grpSpPr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DC67881A-7B54-4F59-BDF0-A2D713867329}"/>
                </a:ext>
              </a:extLst>
            </p:cNvPr>
            <p:cNvCxnSpPr>
              <a:endCxn id="80" idx="3"/>
            </p:cNvCxnSpPr>
            <p:nvPr/>
          </p:nvCxnSpPr>
          <p:spPr>
            <a:xfrm>
              <a:off x="2995165" y="6121637"/>
              <a:ext cx="237549" cy="12761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49E27CCB-4DB1-409D-BC6C-4FBAD035FDFB}"/>
                </a:ext>
              </a:extLst>
            </p:cNvPr>
            <p:cNvCxnSpPr/>
            <p:nvPr/>
          </p:nvCxnSpPr>
          <p:spPr>
            <a:xfrm>
              <a:off x="3761416" y="6128299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橢圓 79">
              <a:extLst>
                <a:ext uri="{FF2B5EF4-FFF2-40B4-BE49-F238E27FC236}">
                  <a16:creationId xmlns:a16="http://schemas.microsoft.com/office/drawing/2014/main" id="{B24EF3F1-A2C9-4B01-A532-FFF5FC9A0925}"/>
                </a:ext>
              </a:extLst>
            </p:cNvPr>
            <p:cNvSpPr/>
            <p:nvPr/>
          </p:nvSpPr>
          <p:spPr>
            <a:xfrm rot="900000">
              <a:off x="3193120" y="580594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92" name="群組 91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 rot="19150336">
            <a:off x="1736071" y="4194874"/>
            <a:ext cx="1059735" cy="807937"/>
            <a:chOff x="2881534" y="4251764"/>
            <a:chExt cx="930551" cy="709449"/>
          </a:xfrm>
          <a:noFill/>
        </p:grpSpPr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/>
            <p:nvPr/>
          </p:nvCxnSpPr>
          <p:spPr>
            <a:xfrm rot="2449664" flipV="1">
              <a:off x="2881534" y="4602464"/>
              <a:ext cx="447396" cy="1951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 rot="2449664">
              <a:off x="3650180" y="4766486"/>
              <a:ext cx="161905" cy="19472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05230C66-A873-495B-A6DF-067E2CF0ED05}"/>
              </a:ext>
            </a:extLst>
          </p:cNvPr>
          <p:cNvGrpSpPr/>
          <p:nvPr/>
        </p:nvGrpSpPr>
        <p:grpSpPr>
          <a:xfrm rot="19317846">
            <a:off x="754659" y="4631014"/>
            <a:ext cx="1124002" cy="673130"/>
            <a:chOff x="2995165" y="3470105"/>
            <a:chExt cx="986984" cy="591075"/>
          </a:xfrm>
        </p:grpSpPr>
        <p:grpSp>
          <p:nvGrpSpPr>
            <p:cNvPr id="108" name="群組 107">
              <a:extLst>
                <a:ext uri="{FF2B5EF4-FFF2-40B4-BE49-F238E27FC236}">
                  <a16:creationId xmlns:a16="http://schemas.microsoft.com/office/drawing/2014/main" id="{293D6F13-1831-495D-BFD1-D118AF71F136}"/>
                </a:ext>
              </a:extLst>
            </p:cNvPr>
            <p:cNvGrpSpPr/>
            <p:nvPr/>
          </p:nvGrpSpPr>
          <p:grpSpPr>
            <a:xfrm>
              <a:off x="2995165" y="3470105"/>
              <a:ext cx="986984" cy="591075"/>
              <a:chOff x="2995165" y="3470105"/>
              <a:chExt cx="986984" cy="591075"/>
            </a:xfrm>
          </p:grpSpPr>
          <p:cxnSp>
            <p:nvCxnSpPr>
              <p:cNvPr id="110" name="直線接點 109">
                <a:extLst>
                  <a:ext uri="{FF2B5EF4-FFF2-40B4-BE49-F238E27FC236}">
                    <a16:creationId xmlns:a16="http://schemas.microsoft.com/office/drawing/2014/main" id="{FE7EB848-A853-4C21-B795-DD393DBBEAE5}"/>
                  </a:ext>
                </a:extLst>
              </p:cNvPr>
              <p:cNvCxnSpPr>
                <a:endCxn id="112" idx="3"/>
              </p:cNvCxnSpPr>
              <p:nvPr/>
            </p:nvCxnSpPr>
            <p:spPr>
              <a:xfrm>
                <a:off x="2995165" y="3766190"/>
                <a:ext cx="237549" cy="147222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>
                <a:extLst>
                  <a:ext uri="{FF2B5EF4-FFF2-40B4-BE49-F238E27FC236}">
                    <a16:creationId xmlns:a16="http://schemas.microsoft.com/office/drawing/2014/main" id="{AA1B195A-A003-4E01-9B38-EB7548DC120C}"/>
                  </a:ext>
                </a:extLst>
              </p:cNvPr>
              <p:cNvCxnSpPr/>
              <p:nvPr/>
            </p:nvCxnSpPr>
            <p:spPr>
              <a:xfrm>
                <a:off x="3761416" y="3792457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橢圓 111">
                <a:extLst>
                  <a:ext uri="{FF2B5EF4-FFF2-40B4-BE49-F238E27FC236}">
                    <a16:creationId xmlns:a16="http://schemas.microsoft.com/office/drawing/2014/main" id="{94FDC1C9-3E6C-4DB7-988C-4C58CC0E2E9F}"/>
                  </a:ext>
                </a:extLst>
              </p:cNvPr>
              <p:cNvSpPr/>
              <p:nvPr/>
            </p:nvSpPr>
            <p:spPr>
              <a:xfrm rot="900000">
                <a:off x="3193120" y="3470105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840F3875-3F1C-4C83-834F-8DD45FAD9A3E}"/>
                </a:ext>
              </a:extLst>
            </p:cNvPr>
            <p:cNvSpPr/>
            <p:nvPr/>
          </p:nvSpPr>
          <p:spPr>
            <a:xfrm rot="900000">
              <a:off x="3334179" y="3608320"/>
              <a:ext cx="316462" cy="316463"/>
            </a:xfrm>
            <a:prstGeom prst="ellipse">
              <a:avLst/>
            </a:prstGeom>
            <a:solidFill>
              <a:srgbClr val="7F1084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34" name="群組 133"/>
          <p:cNvGrpSpPr/>
          <p:nvPr/>
        </p:nvGrpSpPr>
        <p:grpSpPr>
          <a:xfrm>
            <a:off x="4476485" y="2982217"/>
            <a:ext cx="4145333" cy="1860058"/>
            <a:chOff x="-314429" y="4787783"/>
            <a:chExt cx="9144000" cy="1860058"/>
          </a:xfrm>
        </p:grpSpPr>
        <p:sp>
          <p:nvSpPr>
            <p:cNvPr id="135" name="文本框 3"/>
            <p:cNvSpPr>
              <a:spLocks noChangeArrowheads="1"/>
            </p:cNvSpPr>
            <p:nvPr/>
          </p:nvSpPr>
          <p:spPr bwMode="auto">
            <a:xfrm>
              <a:off x="-314429" y="4787783"/>
              <a:ext cx="9144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3600" b="1" kern="0" dirty="0">
                  <a:solidFill>
                    <a:srgbClr val="7F108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國立清華大學</a:t>
              </a:r>
              <a:endParaRPr lang="en-US" altLang="zh-TW" sz="3600" b="1" kern="0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sz="3600" b="1" kern="0" dirty="0">
                  <a:solidFill>
                    <a:srgbClr val="1C1C1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材料科學工程學</a:t>
              </a:r>
              <a:r>
                <a:rPr lang="zh-TW" altLang="en-US" sz="3600" b="1" kern="0" dirty="0" smtClean="0">
                  <a:solidFill>
                    <a:srgbClr val="1C1C1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系</a:t>
              </a:r>
              <a:endParaRPr lang="zh-TW" altLang="en-US" sz="3600" b="1" kern="0" dirty="0">
                <a:solidFill>
                  <a:srgbClr val="1C1C1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5348210" y="6247731"/>
              <a:ext cx="34813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TW" sz="2000" b="1" dirty="0" smtClean="0">
                  <a:solidFill>
                    <a:srgbClr val="7F108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2023.09.03</a:t>
              </a:r>
              <a:endParaRPr lang="en-US" altLang="zh-TW" sz="20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37" name="文本框 3"/>
          <p:cNvSpPr>
            <a:spLocks noChangeArrowheads="1"/>
          </p:cNvSpPr>
          <p:nvPr/>
        </p:nvSpPr>
        <p:spPr bwMode="auto">
          <a:xfrm>
            <a:off x="1128834" y="1068726"/>
            <a:ext cx="437744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5400" b="1" kern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大學部</a:t>
            </a:r>
            <a:endParaRPr lang="en-US" altLang="zh-TW" sz="5400" b="1" kern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5400" b="1" kern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學生相關資</a:t>
            </a:r>
            <a:r>
              <a:rPr lang="zh-TW" altLang="en-US" sz="5400" b="1" kern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訊</a:t>
            </a:r>
          </a:p>
        </p:txBody>
      </p:sp>
      <p:pic>
        <p:nvPicPr>
          <p:cNvPr id="60" name="圖片 59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81" name="物件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9" r:id="rId4" imgW="3752088" imgH="3249168" progId="">
                  <p:embed/>
                </p:oleObj>
              </mc:Choice>
              <mc:Fallback>
                <p:oleObj r:id="rId4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88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群組 91">
            <a:extLst>
              <a:ext uri="{FF2B5EF4-FFF2-40B4-BE49-F238E27FC236}">
                <a16:creationId xmlns:a16="http://schemas.microsoft.com/office/drawing/2014/main" id="{E94CA4C6-E92E-4CAA-A6A6-8BB31B60ABBC}"/>
              </a:ext>
            </a:extLst>
          </p:cNvPr>
          <p:cNvGrpSpPr/>
          <p:nvPr/>
        </p:nvGrpSpPr>
        <p:grpSpPr>
          <a:xfrm rot="10800000">
            <a:off x="6347175" y="-44187"/>
            <a:ext cx="2797848" cy="2794961"/>
            <a:chOff x="1421232" y="1733097"/>
            <a:chExt cx="2797848" cy="2794961"/>
          </a:xfrm>
        </p:grpSpPr>
        <p:cxnSp>
          <p:nvCxnSpPr>
            <p:cNvPr id="93" name="直線接點 92">
              <a:extLst>
                <a:ext uri="{FF2B5EF4-FFF2-40B4-BE49-F238E27FC236}">
                  <a16:creationId xmlns:a16="http://schemas.microsoft.com/office/drawing/2014/main" id="{D7459EED-6128-4945-B095-8E4F90F8EA8D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>
              <a:extLst>
                <a:ext uri="{FF2B5EF4-FFF2-40B4-BE49-F238E27FC236}">
                  <a16:creationId xmlns:a16="http://schemas.microsoft.com/office/drawing/2014/main" id="{824C2649-8030-4AC1-8397-716262455524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>
              <a:extLst>
                <a:ext uri="{FF2B5EF4-FFF2-40B4-BE49-F238E27FC236}">
                  <a16:creationId xmlns:a16="http://schemas.microsoft.com/office/drawing/2014/main" id="{EFB42960-2268-4C64-9B0E-53C1E88CD383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>
              <a:extLst>
                <a:ext uri="{FF2B5EF4-FFF2-40B4-BE49-F238E27FC236}">
                  <a16:creationId xmlns:a16="http://schemas.microsoft.com/office/drawing/2014/main" id="{DB0C7D5E-247C-44B7-A1FF-927BC1CE7D34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>
              <a:extLst>
                <a:ext uri="{FF2B5EF4-FFF2-40B4-BE49-F238E27FC236}">
                  <a16:creationId xmlns:a16="http://schemas.microsoft.com/office/drawing/2014/main" id="{5FD7BAFB-2996-4C14-AD8A-03CC8B8D84A1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5C3E63CA-9D00-45A1-812A-7377EE5E052F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E4612790-3FB6-4895-A861-73A8226084C1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id="{A1C294C8-2DD6-4835-A126-49E1B17862BE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左大括弧 87">
            <a:extLst>
              <a:ext uri="{FF2B5EF4-FFF2-40B4-BE49-F238E27FC236}">
                <a16:creationId xmlns:a16="http://schemas.microsoft.com/office/drawing/2014/main" id="{F95A3B52-7B33-4073-8ABD-6466DD6C1213}"/>
              </a:ext>
            </a:extLst>
          </p:cNvPr>
          <p:cNvSpPr/>
          <p:nvPr/>
        </p:nvSpPr>
        <p:spPr>
          <a:xfrm>
            <a:off x="786094" y="2368562"/>
            <a:ext cx="266762" cy="1662686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9C2614CC-42FB-4ED5-8FAB-1BBBEE7CC30A}"/>
              </a:ext>
            </a:extLst>
          </p:cNvPr>
          <p:cNvSpPr/>
          <p:nvPr/>
        </p:nvSpPr>
        <p:spPr>
          <a:xfrm>
            <a:off x="91131" y="2719186"/>
            <a:ext cx="677108" cy="961438"/>
          </a:xfrm>
          <a:prstGeom prst="rect">
            <a:avLst/>
          </a:prstGeom>
          <a:ln>
            <a:noFill/>
          </a:ln>
        </p:spPr>
        <p:txBody>
          <a:bodyPr vert="eaVert" wrap="square">
            <a:spAutoFit/>
          </a:bodyPr>
          <a:lstStyle/>
          <a:p>
            <a:r>
              <a:rPr lang="zh-TW" altLang="en-US" sz="3200" b="1" dirty="0">
                <a:gradFill flip="none" rotWithShape="1">
                  <a:gsLst>
                    <a:gs pos="34000">
                      <a:srgbClr val="7030A0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9F412DEC-6C98-4FD0-A70B-2D1DAEA85F59}"/>
              </a:ext>
            </a:extLst>
          </p:cNvPr>
          <p:cNvGrpSpPr/>
          <p:nvPr/>
        </p:nvGrpSpPr>
        <p:grpSpPr>
          <a:xfrm>
            <a:off x="3020565" y="2102734"/>
            <a:ext cx="814835" cy="487980"/>
            <a:chOff x="2995165" y="2687444"/>
            <a:chExt cx="986984" cy="591075"/>
          </a:xfrm>
          <a:noFill/>
        </p:grpSpPr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4A27538F-F364-47CB-BD6D-DAA0E2702DE4}"/>
                </a:ext>
              </a:extLst>
            </p:cNvPr>
            <p:cNvCxnSpPr>
              <a:cxnSpLocks/>
              <a:stCxn id="32" idx="3"/>
              <a:endCxn id="34" idx="3"/>
            </p:cNvCxnSpPr>
            <p:nvPr/>
          </p:nvCxnSpPr>
          <p:spPr>
            <a:xfrm>
              <a:off x="2995165" y="2992830"/>
              <a:ext cx="237549" cy="137920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1BA5B2AD-1D4C-4498-A42D-28098048AB96}"/>
                </a:ext>
              </a:extLst>
            </p:cNvPr>
            <p:cNvCxnSpPr/>
            <p:nvPr/>
          </p:nvCxnSpPr>
          <p:spPr>
            <a:xfrm>
              <a:off x="3761416" y="3009796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560692B7-2DCD-496E-80F1-5D060C20BB03}"/>
                </a:ext>
              </a:extLst>
            </p:cNvPr>
            <p:cNvSpPr/>
            <p:nvPr/>
          </p:nvSpPr>
          <p:spPr>
            <a:xfrm rot="900000">
              <a:off x="3193120" y="268744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n w="76200">
                  <a:solidFill>
                    <a:schemeClr val="accent1"/>
                  </a:solidFill>
                </a:ln>
                <a:solidFill>
                  <a:srgbClr val="2F5597"/>
                </a:solidFill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293D6F13-1831-495D-BFD1-D118AF71F136}"/>
              </a:ext>
            </a:extLst>
          </p:cNvPr>
          <p:cNvGrpSpPr/>
          <p:nvPr/>
        </p:nvGrpSpPr>
        <p:grpSpPr>
          <a:xfrm>
            <a:off x="3020565" y="2827968"/>
            <a:ext cx="814835" cy="487980"/>
            <a:chOff x="2995165" y="3470105"/>
            <a:chExt cx="986984" cy="591075"/>
          </a:xfrm>
          <a:noFill/>
        </p:grpSpPr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FE7EB848-A853-4C21-B795-DD393DBBEAE5}"/>
                </a:ext>
              </a:extLst>
            </p:cNvPr>
            <p:cNvCxnSpPr>
              <a:cxnSpLocks/>
              <a:stCxn id="38" idx="3"/>
              <a:endCxn id="40" idx="3"/>
            </p:cNvCxnSpPr>
            <p:nvPr/>
          </p:nvCxnSpPr>
          <p:spPr>
            <a:xfrm>
              <a:off x="2995165" y="3895879"/>
              <a:ext cx="237549" cy="17532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AA1B195A-A003-4E01-9B38-EB7548DC120C}"/>
                </a:ext>
              </a:extLst>
            </p:cNvPr>
            <p:cNvCxnSpPr/>
            <p:nvPr/>
          </p:nvCxnSpPr>
          <p:spPr>
            <a:xfrm>
              <a:off x="3761416" y="3792457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94FDC1C9-3E6C-4DB7-988C-4C58CC0E2E9F}"/>
                </a:ext>
              </a:extLst>
            </p:cNvPr>
            <p:cNvSpPr/>
            <p:nvPr/>
          </p:nvSpPr>
          <p:spPr>
            <a:xfrm rot="900000">
              <a:off x="3193120" y="3470105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ln w="76200">
                  <a:solidFill>
                    <a:schemeClr val="accent1"/>
                  </a:solidFill>
                </a:ln>
                <a:solidFill>
                  <a:srgbClr val="2F5597"/>
                </a:solidFill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>
            <a:off x="3002214" y="3765120"/>
            <a:ext cx="814835" cy="487980"/>
            <a:chOff x="2995165" y="4251764"/>
            <a:chExt cx="986984" cy="591075"/>
          </a:xfrm>
          <a:noFill/>
        </p:grpSpPr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>
              <a:cxnSpLocks/>
              <a:stCxn id="46" idx="3"/>
              <a:endCxn id="48" idx="3"/>
            </p:cNvCxnSpPr>
            <p:nvPr/>
          </p:nvCxnSpPr>
          <p:spPr>
            <a:xfrm>
              <a:off x="2995165" y="4557150"/>
              <a:ext cx="237549" cy="137920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>
              <a:off x="3761416" y="4574116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n w="76200">
                  <a:solidFill>
                    <a:schemeClr val="accent1"/>
                  </a:solidFill>
                </a:ln>
                <a:solidFill>
                  <a:srgbClr val="2F5597"/>
                </a:solidFill>
              </a:endParaRPr>
            </a:p>
          </p:txBody>
        </p:sp>
      </p:grp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32" name="圓角矩形 86">
            <a:extLst>
              <a:ext uri="{FF2B5EF4-FFF2-40B4-BE49-F238E27FC236}">
                <a16:creationId xmlns:a16="http://schemas.microsoft.com/office/drawing/2014/main" id="{E2D0FCF0-B26C-4DCC-9D31-181709695732}"/>
              </a:ext>
            </a:extLst>
          </p:cNvPr>
          <p:cNvSpPr/>
          <p:nvPr/>
        </p:nvSpPr>
        <p:spPr>
          <a:xfrm>
            <a:off x="1070352" y="2072780"/>
            <a:ext cx="1950213" cy="56414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一至大四導師</a:t>
            </a:r>
            <a:endParaRPr lang="zh-TW" altLang="en-US" sz="1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圓角矩形 95">
            <a:extLst>
              <a:ext uri="{FF2B5EF4-FFF2-40B4-BE49-F238E27FC236}">
                <a16:creationId xmlns:a16="http://schemas.microsoft.com/office/drawing/2014/main" id="{B5DCC423-F6C8-4611-B3C5-D9A2097DDA39}"/>
              </a:ext>
            </a:extLst>
          </p:cNvPr>
          <p:cNvSpPr/>
          <p:nvPr/>
        </p:nvSpPr>
        <p:spPr>
          <a:xfrm>
            <a:off x="3817049" y="816257"/>
            <a:ext cx="5060252" cy="1837976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：約導師洽談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選課事宜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，取得導密，加退選前輸入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endParaRPr lang="en-US" altLang="zh-TW" sz="1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導聚：參加導聚，分享課業、社團等各項活動與心得。</a:t>
            </a:r>
            <a:endParaRPr lang="en-US" altLang="zh-TW" sz="1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圓角矩形 107">
            <a:extLst>
              <a:ext uri="{FF2B5EF4-FFF2-40B4-BE49-F238E27FC236}">
                <a16:creationId xmlns:a16="http://schemas.microsoft.com/office/drawing/2014/main" id="{0A759BDB-D8CE-487E-9B9D-7E036F585917}"/>
              </a:ext>
            </a:extLst>
          </p:cNvPr>
          <p:cNvSpPr/>
          <p:nvPr/>
        </p:nvSpPr>
        <p:spPr>
          <a:xfrm>
            <a:off x="1070352" y="2847709"/>
            <a:ext cx="1950213" cy="564149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office hour</a:t>
            </a:r>
            <a:endParaRPr lang="zh-TW" altLang="en-US" sz="14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圓角矩形 5">
            <a:extLst>
              <a:ext uri="{FF2B5EF4-FFF2-40B4-BE49-F238E27FC236}">
                <a16:creationId xmlns:a16="http://schemas.microsoft.com/office/drawing/2014/main" id="{06A78237-8996-40B5-A797-0834D45950CA}"/>
              </a:ext>
            </a:extLst>
          </p:cNvPr>
          <p:cNvSpPr/>
          <p:nvPr/>
        </p:nvSpPr>
        <p:spPr>
          <a:xfrm>
            <a:off x="3817049" y="2819986"/>
            <a:ext cx="5060252" cy="750795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系網</a:t>
            </a:r>
            <a:r>
              <a:rPr lang="en-US" altLang="zh-TW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學生園地</a:t>
            </a:r>
            <a:r>
              <a:rPr lang="en-US" altLang="zh-TW" sz="14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課程相關</a:t>
            </a:r>
            <a:r>
              <a:rPr lang="en-US" altLang="zh-TW" sz="14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4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學部</a:t>
            </a:r>
            <a:endParaRPr lang="en-US" altLang="zh-TW" sz="14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學期（</a:t>
            </a:r>
            <a:r>
              <a:rPr lang="en-US" altLang="zh-TW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月、</a:t>
            </a:r>
            <a:r>
              <a:rPr lang="en-US" altLang="zh-TW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月）更新。</a:t>
            </a:r>
          </a:p>
        </p:txBody>
      </p:sp>
      <p:sp>
        <p:nvSpPr>
          <p:cNvPr id="46" name="圓角矩形 86">
            <a:extLst>
              <a:ext uri="{FF2B5EF4-FFF2-40B4-BE49-F238E27FC236}">
                <a16:creationId xmlns:a16="http://schemas.microsoft.com/office/drawing/2014/main" id="{AFB12B11-1246-472F-9686-3728AF8BCCD1}"/>
              </a:ext>
            </a:extLst>
          </p:cNvPr>
          <p:cNvSpPr/>
          <p:nvPr/>
        </p:nvSpPr>
        <p:spPr>
          <a:xfrm>
            <a:off x="1052001" y="3735166"/>
            <a:ext cx="1950213" cy="56414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業界導師</a:t>
            </a:r>
          </a:p>
        </p:txBody>
      </p:sp>
      <p:sp>
        <p:nvSpPr>
          <p:cNvPr id="47" name="圓角矩形 95">
            <a:extLst>
              <a:ext uri="{FF2B5EF4-FFF2-40B4-BE49-F238E27FC236}">
                <a16:creationId xmlns:a16="http://schemas.microsoft.com/office/drawing/2014/main" id="{33ED4A52-3CEE-45BB-A3E4-02949AD55CC3}"/>
              </a:ext>
            </a:extLst>
          </p:cNvPr>
          <p:cNvSpPr/>
          <p:nvPr/>
        </p:nvSpPr>
        <p:spPr>
          <a:xfrm>
            <a:off x="3817049" y="3723675"/>
            <a:ext cx="5060252" cy="133211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系網</a:t>
            </a:r>
            <a:r>
              <a:rPr lang="en-US" altLang="zh-TW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材料家族</a:t>
            </a:r>
            <a:r>
              <a:rPr lang="en-US" altLang="zh-TW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業界師資</a:t>
            </a:r>
            <a:endParaRPr lang="zh-TW" altLang="en-US" sz="1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u="sng" dirty="0">
                <a:solidFill>
                  <a:schemeClr val="tx1"/>
                </a:solidFill>
              </a:rPr>
              <a:t>http://mse.site.nthu.edu.tw/p/412-1298-16795.php?Lang=zh-tw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月公告及報名，</a:t>
            </a:r>
            <a:r>
              <a:rPr lang="en-US" altLang="zh-TW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月業師相見歡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次年</a:t>
            </a:r>
            <a:r>
              <a:rPr lang="en-US" altLang="zh-TW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月領袖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材子營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「業界導師講座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」課程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次年</a:t>
            </a:r>
            <a:r>
              <a:rPr lang="en-US" altLang="zh-TW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月底前交組</a:t>
            </a:r>
            <a:r>
              <a:rPr lang="zh-TW" altLang="en-US" sz="1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聚心得及成員年度心得報告，申請結業證書。</a:t>
            </a:r>
          </a:p>
        </p:txBody>
      </p:sp>
      <p:pic>
        <p:nvPicPr>
          <p:cNvPr id="42" name="圖片 41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43" name="物件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81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63869"/>
              </p:ext>
            </p:extLst>
          </p:nvPr>
        </p:nvGraphicFramePr>
        <p:xfrm>
          <a:off x="3925641" y="1443951"/>
          <a:ext cx="4951660" cy="1057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189">
                  <a:extLst>
                    <a:ext uri="{9D8B030D-6E8A-4147-A177-3AD203B41FA5}">
                      <a16:colId xmlns:a16="http://schemas.microsoft.com/office/drawing/2014/main" val="829639026"/>
                    </a:ext>
                  </a:extLst>
                </a:gridCol>
                <a:gridCol w="4552471">
                  <a:extLst>
                    <a:ext uri="{9D8B030D-6E8A-4147-A177-3AD203B41FA5}">
                      <a16:colId xmlns:a16="http://schemas.microsoft.com/office/drawing/2014/main" val="4052940041"/>
                    </a:ext>
                  </a:extLst>
                </a:gridCol>
              </a:tblGrid>
              <a:tr h="264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大一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賴志煌、蔡哲正、徐文光、廖建能、嚴大任、張守一、龔佩雲、王致喨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417883"/>
                  </a:ext>
                </a:extLst>
              </a:tr>
              <a:tr h="264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大二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彭宗平、周卓煇、李嘉甄、林鶴南、王子威、林皓武、吳志明、陳盈潔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219248"/>
                  </a:ext>
                </a:extLst>
              </a:tr>
              <a:tr h="264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大三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朱英豪、葉均蔚、楊長謀、陳柏宇、歐陽浩、游萃蓉、陳學仕、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41698"/>
                  </a:ext>
                </a:extLst>
              </a:tr>
              <a:tr h="264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大四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b="0" kern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李奕賢、蔡哲瑋、林姿瑩、闕郁倫、葉安洲、葉哲寧、呂明諺、陳翰儀</a:t>
                      </a:r>
                    </a:p>
                  </a:txBody>
                  <a:tcPr marL="17780" marR="177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71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73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>
            <a:extLst>
              <a:ext uri="{FF2B5EF4-FFF2-40B4-BE49-F238E27FC236}">
                <a16:creationId xmlns:a16="http://schemas.microsoft.com/office/drawing/2014/main" id="{A2E5A685-4B97-4EBE-BF8F-67BEF9B41D1C}"/>
              </a:ext>
            </a:extLst>
          </p:cNvPr>
          <p:cNvGrpSpPr/>
          <p:nvPr/>
        </p:nvGrpSpPr>
        <p:grpSpPr>
          <a:xfrm>
            <a:off x="3118624" y="771100"/>
            <a:ext cx="707468" cy="382897"/>
            <a:chOff x="2890036" y="260283"/>
            <a:chExt cx="1092113" cy="591075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E895B684-7A14-429A-9303-B81976FDAB92}"/>
                </a:ext>
              </a:extLst>
            </p:cNvPr>
            <p:cNvGrpSpPr/>
            <p:nvPr/>
          </p:nvGrpSpPr>
          <p:grpSpPr>
            <a:xfrm>
              <a:off x="2890036" y="260283"/>
              <a:ext cx="1092113" cy="591075"/>
              <a:chOff x="2890036" y="347373"/>
              <a:chExt cx="1092113" cy="591075"/>
            </a:xfrm>
          </p:grpSpPr>
          <p:cxnSp>
            <p:nvCxnSpPr>
              <p:cNvPr id="5" name="直線接點 4"/>
              <p:cNvCxnSpPr>
                <a:endCxn id="72" idx="3"/>
              </p:cNvCxnSpPr>
              <p:nvPr/>
            </p:nvCxnSpPr>
            <p:spPr>
              <a:xfrm>
                <a:off x="2890036" y="446748"/>
                <a:ext cx="342678" cy="343931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>
                <a:off x="3761416" y="669725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橢圓 71"/>
              <p:cNvSpPr/>
              <p:nvPr/>
            </p:nvSpPr>
            <p:spPr>
              <a:xfrm rot="900000">
                <a:off x="3193120" y="347373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100" name="橢圓 99">
              <a:extLst>
                <a:ext uri="{FF2B5EF4-FFF2-40B4-BE49-F238E27FC236}">
                  <a16:creationId xmlns:a16="http://schemas.microsoft.com/office/drawing/2014/main" id="{E2497589-33B5-495A-95C0-01E9A64464A4}"/>
                </a:ext>
              </a:extLst>
            </p:cNvPr>
            <p:cNvSpPr/>
            <p:nvPr/>
          </p:nvSpPr>
          <p:spPr>
            <a:xfrm rot="900000">
              <a:off x="3334179" y="395220"/>
              <a:ext cx="316462" cy="316463"/>
            </a:xfrm>
            <a:prstGeom prst="ellipse">
              <a:avLst/>
            </a:prstGeom>
            <a:solidFill>
              <a:srgbClr val="7F1084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9CB40756-0FC3-46A2-90D9-0FC3C2374ED0}"/>
              </a:ext>
            </a:extLst>
          </p:cNvPr>
          <p:cNvGrpSpPr/>
          <p:nvPr/>
        </p:nvGrpSpPr>
        <p:grpSpPr>
          <a:xfrm rot="16200000">
            <a:off x="6347596" y="4061595"/>
            <a:ext cx="2797848" cy="2794961"/>
            <a:chOff x="1421232" y="1733097"/>
            <a:chExt cx="2797848" cy="2794961"/>
          </a:xfrm>
        </p:grpSpPr>
        <p:cxnSp>
          <p:nvCxnSpPr>
            <p:cNvPr id="77" name="直線接點 76">
              <a:extLst>
                <a:ext uri="{FF2B5EF4-FFF2-40B4-BE49-F238E27FC236}">
                  <a16:creationId xmlns:a16="http://schemas.microsoft.com/office/drawing/2014/main" id="{C86E70E7-08AB-4FA4-A6D7-42B9EE460E2F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3AE60274-EC11-4EE7-8E3C-8711BE1D84A4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73FF3C0F-FDC0-4CCA-A035-6224888B4059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98FCDBE7-1186-4566-A6A1-CABFE5EB69E2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>
              <a:extLst>
                <a:ext uri="{FF2B5EF4-FFF2-40B4-BE49-F238E27FC236}">
                  <a16:creationId xmlns:a16="http://schemas.microsoft.com/office/drawing/2014/main" id="{BFE46A04-6041-4EDC-B60F-F90D4A95707D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C0C07688-ADF8-4AB0-9839-B65C04D76FB3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0144A0D4-17C0-4266-818C-64A8875B0629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34A93AFF-A26D-4FBD-A6A0-6FE809E874CA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990016" y="868951"/>
            <a:ext cx="264568" cy="4047104"/>
          </a:xfrm>
          <a:prstGeom prst="leftBrace">
            <a:avLst/>
          </a:prstGeom>
          <a:noFill/>
          <a:ln w="38100">
            <a:solidFill>
              <a:srgbClr val="7F10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244575" y="1912164"/>
            <a:ext cx="738664" cy="258508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7F1084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國際交流</a:t>
            </a:r>
          </a:p>
        </p:txBody>
      </p:sp>
      <p:sp>
        <p:nvSpPr>
          <p:cNvPr id="108" name="圓角矩形 107"/>
          <p:cNvSpPr/>
          <p:nvPr/>
        </p:nvSpPr>
        <p:spPr>
          <a:xfrm>
            <a:off x="1261361" y="547886"/>
            <a:ext cx="1950213" cy="728184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出國交換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免修申請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812975" y="342926"/>
            <a:ext cx="4865034" cy="1744855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系網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學生園地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課程相關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學部課程相關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1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altLang="zh-TW" sz="1100" b="1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4"/>
              </a:rPr>
              <a:t>mse.site.nthu.edu.tw/p/412-1298-17276.php?Lang=zh-tw</a:t>
            </a:r>
            <a:endParaRPr lang="en-US" altLang="zh-TW" sz="1100" b="1" u="sng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國立清華大學學生出國及國外全時實習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訓練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免修要點及申請表</a:t>
            </a:r>
          </a:p>
          <a:p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（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）交換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學期可申請免修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門必修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學期可免修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門必修，以此類推。</a:t>
            </a: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FEE56F76-264E-4403-BB1D-BC7AAE3C6B59}"/>
              </a:ext>
            </a:extLst>
          </p:cNvPr>
          <p:cNvGrpSpPr/>
          <p:nvPr/>
        </p:nvGrpSpPr>
        <p:grpSpPr>
          <a:xfrm>
            <a:off x="3204797" y="2270394"/>
            <a:ext cx="639366" cy="382897"/>
            <a:chOff x="2995165" y="1124127"/>
            <a:chExt cx="986984" cy="591075"/>
          </a:xfrm>
          <a:noFill/>
        </p:grpSpPr>
        <p:cxnSp>
          <p:nvCxnSpPr>
            <p:cNvPr id="86" name="直線接點 85"/>
            <p:cNvCxnSpPr>
              <a:stCxn id="90" idx="3"/>
              <a:endCxn id="89" idx="3"/>
            </p:cNvCxnSpPr>
            <p:nvPr/>
          </p:nvCxnSpPr>
          <p:spPr>
            <a:xfrm>
              <a:off x="2995165" y="1455159"/>
              <a:ext cx="237549" cy="112274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cxnSpLocks/>
            </p:cNvCxnSpPr>
            <p:nvPr/>
          </p:nvCxnSpPr>
          <p:spPr>
            <a:xfrm>
              <a:off x="3761416" y="1446479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 rot="900000">
              <a:off x="3193120" y="112412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90" name="圓角矩形 89"/>
          <p:cNvSpPr/>
          <p:nvPr/>
        </p:nvSpPr>
        <p:spPr>
          <a:xfrm>
            <a:off x="1254584" y="2110805"/>
            <a:ext cx="1950213" cy="7281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業界實習</a:t>
            </a:r>
          </a:p>
        </p:txBody>
      </p:sp>
      <p:sp>
        <p:nvSpPr>
          <p:cNvPr id="91" name="圓角矩形 90"/>
          <p:cNvSpPr/>
          <p:nvPr/>
        </p:nvSpPr>
        <p:spPr>
          <a:xfrm>
            <a:off x="3810781" y="2127365"/>
            <a:ext cx="4865034" cy="72976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系辦每年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月受理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報名；系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最新公告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徵才訊息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有校外單位暑期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工讀及實習相關公告。</a:t>
            </a:r>
          </a:p>
        </p:txBody>
      </p:sp>
      <p:grpSp>
        <p:nvGrpSpPr>
          <p:cNvPr id="122" name="群組 121">
            <a:extLst>
              <a:ext uri="{FF2B5EF4-FFF2-40B4-BE49-F238E27FC236}">
                <a16:creationId xmlns:a16="http://schemas.microsoft.com/office/drawing/2014/main" id="{9F412DEC-6C98-4FD0-A70B-2D1DAEA85F59}"/>
              </a:ext>
            </a:extLst>
          </p:cNvPr>
          <p:cNvGrpSpPr/>
          <p:nvPr/>
        </p:nvGrpSpPr>
        <p:grpSpPr>
          <a:xfrm>
            <a:off x="3211574" y="3822975"/>
            <a:ext cx="639366" cy="382897"/>
            <a:chOff x="2995165" y="2687444"/>
            <a:chExt cx="986984" cy="591075"/>
          </a:xfrm>
          <a:solidFill>
            <a:srgbClr val="1C1C1C"/>
          </a:solidFill>
        </p:grpSpPr>
        <p:cxnSp>
          <p:nvCxnSpPr>
            <p:cNvPr id="123" name="直線接點 122">
              <a:extLst>
                <a:ext uri="{FF2B5EF4-FFF2-40B4-BE49-F238E27FC236}">
                  <a16:creationId xmlns:a16="http://schemas.microsoft.com/office/drawing/2014/main" id="{4A27538F-F364-47CB-BD6D-DAA0E2702DE4}"/>
                </a:ext>
              </a:extLst>
            </p:cNvPr>
            <p:cNvCxnSpPr>
              <a:cxnSpLocks/>
              <a:endCxn id="125" idx="3"/>
            </p:cNvCxnSpPr>
            <p:nvPr/>
          </p:nvCxnSpPr>
          <p:spPr>
            <a:xfrm>
              <a:off x="2995165" y="3009796"/>
              <a:ext cx="237549" cy="120954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1BA5B2AD-1D4C-4498-A42D-28098048AB96}"/>
                </a:ext>
              </a:extLst>
            </p:cNvPr>
            <p:cNvCxnSpPr>
              <a:cxnSpLocks/>
            </p:cNvCxnSpPr>
            <p:nvPr/>
          </p:nvCxnSpPr>
          <p:spPr>
            <a:xfrm>
              <a:off x="3761416" y="3009796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橢圓 124">
              <a:extLst>
                <a:ext uri="{FF2B5EF4-FFF2-40B4-BE49-F238E27FC236}">
                  <a16:creationId xmlns:a16="http://schemas.microsoft.com/office/drawing/2014/main" id="{560692B7-2DCD-496E-80F1-5D060C20BB03}"/>
                </a:ext>
              </a:extLst>
            </p:cNvPr>
            <p:cNvSpPr/>
            <p:nvPr/>
          </p:nvSpPr>
          <p:spPr>
            <a:xfrm rot="900000">
              <a:off x="3193120" y="268744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26" name="群組 125">
            <a:extLst>
              <a:ext uri="{FF2B5EF4-FFF2-40B4-BE49-F238E27FC236}">
                <a16:creationId xmlns:a16="http://schemas.microsoft.com/office/drawing/2014/main" id="{1B89A6AB-A062-4914-98A5-F749535E840E}"/>
              </a:ext>
            </a:extLst>
          </p:cNvPr>
          <p:cNvGrpSpPr/>
          <p:nvPr/>
        </p:nvGrpSpPr>
        <p:grpSpPr>
          <a:xfrm>
            <a:off x="3105508" y="3077593"/>
            <a:ext cx="720584" cy="382897"/>
            <a:chOff x="2869789" y="1818695"/>
            <a:chExt cx="1112360" cy="591075"/>
          </a:xfrm>
        </p:grpSpPr>
        <p:grpSp>
          <p:nvGrpSpPr>
            <p:cNvPr id="127" name="群組 126">
              <a:extLst>
                <a:ext uri="{FF2B5EF4-FFF2-40B4-BE49-F238E27FC236}">
                  <a16:creationId xmlns:a16="http://schemas.microsoft.com/office/drawing/2014/main" id="{1B82A1E3-2935-42B5-B1C6-029F0F5AB06E}"/>
                </a:ext>
              </a:extLst>
            </p:cNvPr>
            <p:cNvGrpSpPr/>
            <p:nvPr/>
          </p:nvGrpSpPr>
          <p:grpSpPr>
            <a:xfrm>
              <a:off x="2869789" y="1818695"/>
              <a:ext cx="1112360" cy="591075"/>
              <a:chOff x="2869789" y="1905785"/>
              <a:chExt cx="1112360" cy="591075"/>
            </a:xfrm>
          </p:grpSpPr>
          <p:cxnSp>
            <p:nvCxnSpPr>
              <p:cNvPr id="129" name="直線接點 128">
                <a:extLst>
                  <a:ext uri="{FF2B5EF4-FFF2-40B4-BE49-F238E27FC236}">
                    <a16:creationId xmlns:a16="http://schemas.microsoft.com/office/drawing/2014/main" id="{0694663E-84A8-465A-B3C4-16895435B1E9}"/>
                  </a:ext>
                </a:extLst>
              </p:cNvPr>
              <p:cNvCxnSpPr>
                <a:endCxn id="131" idx="3"/>
              </p:cNvCxnSpPr>
              <p:nvPr/>
            </p:nvCxnSpPr>
            <p:spPr>
              <a:xfrm>
                <a:off x="2869789" y="2053553"/>
                <a:ext cx="362925" cy="295538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>
                <a:extLst>
                  <a:ext uri="{FF2B5EF4-FFF2-40B4-BE49-F238E27FC236}">
                    <a16:creationId xmlns:a16="http://schemas.microsoft.com/office/drawing/2014/main" id="{BC1218B6-9392-49A4-95F8-DE7EC8FC237F}"/>
                  </a:ext>
                </a:extLst>
              </p:cNvPr>
              <p:cNvCxnSpPr/>
              <p:nvPr/>
            </p:nvCxnSpPr>
            <p:spPr>
              <a:xfrm>
                <a:off x="3761416" y="2228137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橢圓 130">
                <a:extLst>
                  <a:ext uri="{FF2B5EF4-FFF2-40B4-BE49-F238E27FC236}">
                    <a16:creationId xmlns:a16="http://schemas.microsoft.com/office/drawing/2014/main" id="{F79351C2-CA5F-46FC-ADF6-E5D8A43827C9}"/>
                  </a:ext>
                </a:extLst>
              </p:cNvPr>
              <p:cNvSpPr/>
              <p:nvPr/>
            </p:nvSpPr>
            <p:spPr>
              <a:xfrm rot="900000">
                <a:off x="3193120" y="1905785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128" name="橢圓 127">
              <a:extLst>
                <a:ext uri="{FF2B5EF4-FFF2-40B4-BE49-F238E27FC236}">
                  <a16:creationId xmlns:a16="http://schemas.microsoft.com/office/drawing/2014/main" id="{EE02106F-C2A0-49B3-82AA-76A42D4F73F6}"/>
                </a:ext>
              </a:extLst>
            </p:cNvPr>
            <p:cNvSpPr/>
            <p:nvPr/>
          </p:nvSpPr>
          <p:spPr>
            <a:xfrm rot="900000">
              <a:off x="3334179" y="1957320"/>
              <a:ext cx="316462" cy="316463"/>
            </a:xfrm>
            <a:prstGeom prst="ellipse">
              <a:avLst/>
            </a:prstGeom>
            <a:solidFill>
              <a:srgbClr val="FFFFFB"/>
            </a:solidFill>
            <a:ln w="381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05230C66-A873-495B-A6DF-067E2CF0ED05}"/>
              </a:ext>
            </a:extLst>
          </p:cNvPr>
          <p:cNvGrpSpPr/>
          <p:nvPr/>
        </p:nvGrpSpPr>
        <p:grpSpPr>
          <a:xfrm>
            <a:off x="3211574" y="4707236"/>
            <a:ext cx="639366" cy="382897"/>
            <a:chOff x="2995165" y="3470105"/>
            <a:chExt cx="986984" cy="591075"/>
          </a:xfrm>
        </p:grpSpPr>
        <p:grpSp>
          <p:nvGrpSpPr>
            <p:cNvPr id="133" name="群組 132">
              <a:extLst>
                <a:ext uri="{FF2B5EF4-FFF2-40B4-BE49-F238E27FC236}">
                  <a16:creationId xmlns:a16="http://schemas.microsoft.com/office/drawing/2014/main" id="{293D6F13-1831-495D-BFD1-D118AF71F136}"/>
                </a:ext>
              </a:extLst>
            </p:cNvPr>
            <p:cNvGrpSpPr/>
            <p:nvPr/>
          </p:nvGrpSpPr>
          <p:grpSpPr>
            <a:xfrm>
              <a:off x="2995165" y="3470105"/>
              <a:ext cx="986984" cy="591075"/>
              <a:chOff x="2995165" y="3470105"/>
              <a:chExt cx="986984" cy="591075"/>
            </a:xfrm>
          </p:grpSpPr>
          <p:cxnSp>
            <p:nvCxnSpPr>
              <p:cNvPr id="135" name="直線接點 134">
                <a:extLst>
                  <a:ext uri="{FF2B5EF4-FFF2-40B4-BE49-F238E27FC236}">
                    <a16:creationId xmlns:a16="http://schemas.microsoft.com/office/drawing/2014/main" id="{FE7EB848-A853-4C21-B795-DD393DBBEAE5}"/>
                  </a:ext>
                </a:extLst>
              </p:cNvPr>
              <p:cNvCxnSpPr>
                <a:stCxn id="142" idx="3"/>
                <a:endCxn id="137" idx="3"/>
              </p:cNvCxnSpPr>
              <p:nvPr/>
            </p:nvCxnSpPr>
            <p:spPr>
              <a:xfrm>
                <a:off x="2995165" y="3812218"/>
                <a:ext cx="237549" cy="101194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>
                <a:extLst>
                  <a:ext uri="{FF2B5EF4-FFF2-40B4-BE49-F238E27FC236}">
                    <a16:creationId xmlns:a16="http://schemas.microsoft.com/office/drawing/2014/main" id="{AA1B195A-A003-4E01-9B38-EB7548DC120C}"/>
                  </a:ext>
                </a:extLst>
              </p:cNvPr>
              <p:cNvCxnSpPr/>
              <p:nvPr/>
            </p:nvCxnSpPr>
            <p:spPr>
              <a:xfrm>
                <a:off x="3761416" y="3792457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橢圓 136">
                <a:extLst>
                  <a:ext uri="{FF2B5EF4-FFF2-40B4-BE49-F238E27FC236}">
                    <a16:creationId xmlns:a16="http://schemas.microsoft.com/office/drawing/2014/main" id="{94FDC1C9-3E6C-4DB7-988C-4C58CC0E2E9F}"/>
                  </a:ext>
                </a:extLst>
              </p:cNvPr>
              <p:cNvSpPr/>
              <p:nvPr/>
            </p:nvSpPr>
            <p:spPr>
              <a:xfrm rot="900000">
                <a:off x="3193120" y="3470105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134" name="橢圓 133">
              <a:extLst>
                <a:ext uri="{FF2B5EF4-FFF2-40B4-BE49-F238E27FC236}">
                  <a16:creationId xmlns:a16="http://schemas.microsoft.com/office/drawing/2014/main" id="{840F3875-3F1C-4C83-834F-8DD45FAD9A3E}"/>
                </a:ext>
              </a:extLst>
            </p:cNvPr>
            <p:cNvSpPr/>
            <p:nvPr/>
          </p:nvSpPr>
          <p:spPr>
            <a:xfrm rot="900000">
              <a:off x="3334179" y="3608320"/>
              <a:ext cx="316462" cy="316463"/>
            </a:xfrm>
            <a:prstGeom prst="ellipse">
              <a:avLst/>
            </a:prstGeom>
            <a:solidFill>
              <a:srgbClr val="7F1084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38" name="圓角矩形 107">
            <a:extLst>
              <a:ext uri="{FF2B5EF4-FFF2-40B4-BE49-F238E27FC236}">
                <a16:creationId xmlns:a16="http://schemas.microsoft.com/office/drawing/2014/main" id="{EF8C29FE-78C9-449E-8750-EF2F79FC96FB}"/>
              </a:ext>
            </a:extLst>
          </p:cNvPr>
          <p:cNvSpPr/>
          <p:nvPr/>
        </p:nvSpPr>
        <p:spPr>
          <a:xfrm>
            <a:off x="1261361" y="2923293"/>
            <a:ext cx="1950213" cy="728184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全球工程師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暑期海內外實習</a:t>
            </a:r>
          </a:p>
        </p:txBody>
      </p:sp>
      <p:sp>
        <p:nvSpPr>
          <p:cNvPr id="139" name="圓角矩形 5">
            <a:extLst>
              <a:ext uri="{FF2B5EF4-FFF2-40B4-BE49-F238E27FC236}">
                <a16:creationId xmlns:a16="http://schemas.microsoft.com/office/drawing/2014/main" id="{82B343E3-1BEF-441C-BFC3-4E7A18330F66}"/>
              </a:ext>
            </a:extLst>
          </p:cNvPr>
          <p:cNvSpPr/>
          <p:nvPr/>
        </p:nvSpPr>
        <p:spPr>
          <a:xfrm>
            <a:off x="3817558" y="2900097"/>
            <a:ext cx="4865034" cy="729768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6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工學院每年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月開放申請，暑期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7-8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月出國實習。</a:t>
            </a:r>
          </a:p>
        </p:txBody>
      </p:sp>
      <p:sp>
        <p:nvSpPr>
          <p:cNvPr id="140" name="圓角矩形 86">
            <a:extLst>
              <a:ext uri="{FF2B5EF4-FFF2-40B4-BE49-F238E27FC236}">
                <a16:creationId xmlns:a16="http://schemas.microsoft.com/office/drawing/2014/main" id="{E2D0FCF0-B26C-4DCC-9D31-181709695732}"/>
              </a:ext>
            </a:extLst>
          </p:cNvPr>
          <p:cNvSpPr/>
          <p:nvPr/>
        </p:nvSpPr>
        <p:spPr>
          <a:xfrm>
            <a:off x="1261361" y="3752286"/>
            <a:ext cx="1950213" cy="7281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學生事務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小組老師</a:t>
            </a:r>
          </a:p>
        </p:txBody>
      </p:sp>
      <p:sp>
        <p:nvSpPr>
          <p:cNvPr id="141" name="圓角矩形 95">
            <a:extLst>
              <a:ext uri="{FF2B5EF4-FFF2-40B4-BE49-F238E27FC236}">
                <a16:creationId xmlns:a16="http://schemas.microsoft.com/office/drawing/2014/main" id="{B5DCC423-F6C8-4611-B3C5-D9A2097DDA39}"/>
              </a:ext>
            </a:extLst>
          </p:cNvPr>
          <p:cNvSpPr/>
          <p:nvPr/>
        </p:nvSpPr>
        <p:spPr>
          <a:xfrm>
            <a:off x="3817558" y="3681330"/>
            <a:ext cx="4865034" cy="8172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獎學金及出國交換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諮詢：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萃蓉教授、王子威教授、陳柏宇教授、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呂明諺教授、陳盈潔教授、陳翰儀教授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2" name="圓角矩形 107">
            <a:extLst>
              <a:ext uri="{FF2B5EF4-FFF2-40B4-BE49-F238E27FC236}">
                <a16:creationId xmlns:a16="http://schemas.microsoft.com/office/drawing/2014/main" id="{0A759BDB-D8CE-487E-9B9D-7E036F585917}"/>
              </a:ext>
            </a:extLst>
          </p:cNvPr>
          <p:cNvSpPr/>
          <p:nvPr/>
        </p:nvSpPr>
        <p:spPr>
          <a:xfrm>
            <a:off x="1261361" y="4554825"/>
            <a:ext cx="1950213" cy="728184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交換生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及獎學金</a:t>
            </a:r>
          </a:p>
        </p:txBody>
      </p:sp>
      <p:sp>
        <p:nvSpPr>
          <p:cNvPr id="143" name="圓角矩形 5">
            <a:extLst>
              <a:ext uri="{FF2B5EF4-FFF2-40B4-BE49-F238E27FC236}">
                <a16:creationId xmlns:a16="http://schemas.microsoft.com/office/drawing/2014/main" id="{06A78237-8996-40B5-A797-0834D45950CA}"/>
              </a:ext>
            </a:extLst>
          </p:cNvPr>
          <p:cNvSpPr/>
          <p:nvPr/>
        </p:nvSpPr>
        <p:spPr>
          <a:xfrm>
            <a:off x="3850940" y="4547144"/>
            <a:ext cx="4865034" cy="1923840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7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出國交換生甄選計畫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 </a:t>
            </a:r>
            <a:r>
              <a:rPr lang="en-US" altLang="zh-TW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公告，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申請。</a:t>
            </a:r>
            <a:endParaRPr lang="en-US" altLang="zh-TW" sz="16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UC Berkeley 3+1+X 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Program】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月公告（春季班、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月公告（秋季班）</a:t>
            </a:r>
            <a:endParaRPr lang="en-US" altLang="zh-TW" sz="16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【UCLA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MSOL Program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en-US" altLang="zh-TW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</a:t>
            </a:r>
            <a:r>
              <a:rPr lang="zh-TW" altLang="en-US" sz="16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（春季</a:t>
            </a:r>
            <a:r>
              <a:rPr lang="zh-TW" altLang="en-US" sz="16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班）</a:t>
            </a:r>
            <a:endParaRPr lang="en-US" altLang="zh-TW" sz="16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詳見全球事務處網頁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交換計畫、最新消息（計畫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申請、交換計畫）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3" name="圖片 52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54" name="物件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87" r:id="rId6" imgW="3752088" imgH="3249168" progId="">
                  <p:embed/>
                </p:oleObj>
              </mc:Choice>
              <mc:Fallback>
                <p:oleObj r:id="rId6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4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>
            <a:off x="3154222" y="1626783"/>
            <a:ext cx="639366" cy="382897"/>
            <a:chOff x="2995165" y="4251764"/>
            <a:chExt cx="986984" cy="591075"/>
          </a:xfrm>
          <a:noFill/>
        </p:grpSpPr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>
              <a:stCxn id="46" idx="3"/>
              <a:endCxn id="48" idx="3"/>
            </p:cNvCxnSpPr>
            <p:nvPr/>
          </p:nvCxnSpPr>
          <p:spPr>
            <a:xfrm>
              <a:off x="2995165" y="4528244"/>
              <a:ext cx="237549" cy="16682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>
              <a:off x="3761416" y="4574116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22DBFCA4-4E30-4682-9889-B0568E715927}"/>
              </a:ext>
            </a:extLst>
          </p:cNvPr>
          <p:cNvGrpSpPr/>
          <p:nvPr/>
        </p:nvGrpSpPr>
        <p:grpSpPr>
          <a:xfrm>
            <a:off x="3154222" y="4478946"/>
            <a:ext cx="639366" cy="382897"/>
            <a:chOff x="2995165" y="5805947"/>
            <a:chExt cx="986984" cy="591075"/>
          </a:xfrm>
          <a:solidFill>
            <a:srgbClr val="1C1C1C"/>
          </a:solidFill>
        </p:grpSpPr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DC67881A-7B54-4F59-BDF0-A2D713867329}"/>
                </a:ext>
              </a:extLst>
            </p:cNvPr>
            <p:cNvCxnSpPr>
              <a:stCxn id="58" idx="3"/>
              <a:endCxn id="60" idx="3"/>
            </p:cNvCxnSpPr>
            <p:nvPr/>
          </p:nvCxnSpPr>
          <p:spPr>
            <a:xfrm>
              <a:off x="2995165" y="6121637"/>
              <a:ext cx="237549" cy="12761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49E27CCB-4DB1-409D-BC6C-4FBAD035FDFB}"/>
                </a:ext>
              </a:extLst>
            </p:cNvPr>
            <p:cNvCxnSpPr/>
            <p:nvPr/>
          </p:nvCxnSpPr>
          <p:spPr>
            <a:xfrm>
              <a:off x="3761416" y="6128299"/>
              <a:ext cx="220733" cy="160467"/>
            </a:xfrm>
            <a:prstGeom prst="line">
              <a:avLst/>
            </a:prstGeom>
            <a:grpFill/>
            <a:ln w="76200">
              <a:solidFill>
                <a:srgbClr val="1C1C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B24EF3F1-A2C9-4B01-A532-FFF5FC9A0925}"/>
                </a:ext>
              </a:extLst>
            </p:cNvPr>
            <p:cNvSpPr/>
            <p:nvPr/>
          </p:nvSpPr>
          <p:spPr>
            <a:xfrm rot="900000">
              <a:off x="3193120" y="580594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67" name="群組 66">
            <a:extLst>
              <a:ext uri="{FF2B5EF4-FFF2-40B4-BE49-F238E27FC236}">
                <a16:creationId xmlns:a16="http://schemas.microsoft.com/office/drawing/2014/main" id="{4D84194F-C78F-4976-9F73-7AE0B4FA4768}"/>
              </a:ext>
            </a:extLst>
          </p:cNvPr>
          <p:cNvGrpSpPr/>
          <p:nvPr/>
        </p:nvGrpSpPr>
        <p:grpSpPr>
          <a:xfrm>
            <a:off x="3154222" y="2838714"/>
            <a:ext cx="639366" cy="382897"/>
            <a:chOff x="2995165" y="5032997"/>
            <a:chExt cx="986984" cy="591075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43A682A8-E530-4384-B9C4-3E155946CD01}"/>
                </a:ext>
              </a:extLst>
            </p:cNvPr>
            <p:cNvGrpSpPr/>
            <p:nvPr/>
          </p:nvGrpSpPr>
          <p:grpSpPr>
            <a:xfrm>
              <a:off x="2995165" y="5032997"/>
              <a:ext cx="986984" cy="591075"/>
              <a:chOff x="2995165" y="5024288"/>
              <a:chExt cx="986984" cy="591075"/>
            </a:xfrm>
          </p:grpSpPr>
          <p:cxnSp>
            <p:nvCxnSpPr>
              <p:cNvPr id="56" name="直線接點 55">
                <a:extLst>
                  <a:ext uri="{FF2B5EF4-FFF2-40B4-BE49-F238E27FC236}">
                    <a16:creationId xmlns:a16="http://schemas.microsoft.com/office/drawing/2014/main" id="{78DF189E-E689-42B3-92E5-DC135BF3C65C}"/>
                  </a:ext>
                </a:extLst>
              </p:cNvPr>
              <p:cNvCxnSpPr>
                <a:stCxn id="52" idx="3"/>
                <a:endCxn id="54" idx="3"/>
              </p:cNvCxnSpPr>
              <p:nvPr/>
            </p:nvCxnSpPr>
            <p:spPr>
              <a:xfrm>
                <a:off x="2995165" y="5320373"/>
                <a:ext cx="237549" cy="147222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>
                <a:extLst>
                  <a:ext uri="{FF2B5EF4-FFF2-40B4-BE49-F238E27FC236}">
                    <a16:creationId xmlns:a16="http://schemas.microsoft.com/office/drawing/2014/main" id="{E1A35C12-A3CA-4168-8640-019830584544}"/>
                  </a:ext>
                </a:extLst>
              </p:cNvPr>
              <p:cNvCxnSpPr/>
              <p:nvPr/>
            </p:nvCxnSpPr>
            <p:spPr>
              <a:xfrm>
                <a:off x="3761416" y="5346640"/>
                <a:ext cx="220733" cy="160467"/>
              </a:xfrm>
              <a:prstGeom prst="line">
                <a:avLst/>
              </a:prstGeom>
              <a:ln w="76200">
                <a:solidFill>
                  <a:srgbClr val="7F10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橢圓 53">
                <a:extLst>
                  <a:ext uri="{FF2B5EF4-FFF2-40B4-BE49-F238E27FC236}">
                    <a16:creationId xmlns:a16="http://schemas.microsoft.com/office/drawing/2014/main" id="{4D6C3CA7-E868-4195-B3C2-5EE1114A1D7D}"/>
                  </a:ext>
                </a:extLst>
              </p:cNvPr>
              <p:cNvSpPr/>
              <p:nvPr/>
            </p:nvSpPr>
            <p:spPr>
              <a:xfrm rot="900000">
                <a:off x="3193120" y="5024288"/>
                <a:ext cx="591074" cy="591075"/>
              </a:xfrm>
              <a:prstGeom prst="ellipse">
                <a:avLst/>
              </a:prstGeom>
              <a:solidFill>
                <a:srgbClr val="FFFFFB"/>
              </a:solidFill>
              <a:ln w="101600">
                <a:solidFill>
                  <a:srgbClr val="7F10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n w="76200">
                    <a:solidFill>
                      <a:schemeClr val="accent1"/>
                    </a:solidFill>
                  </a:ln>
                </a:endParaRPr>
              </a:p>
            </p:txBody>
          </p:sp>
        </p:grpSp>
        <p:sp>
          <p:nvSpPr>
            <p:cNvPr id="103" name="橢圓 102">
              <a:extLst>
                <a:ext uri="{FF2B5EF4-FFF2-40B4-BE49-F238E27FC236}">
                  <a16:creationId xmlns:a16="http://schemas.microsoft.com/office/drawing/2014/main" id="{505B37C2-52AE-4CEC-9F0B-DF8AC0BBCF0B}"/>
                </a:ext>
              </a:extLst>
            </p:cNvPr>
            <p:cNvSpPr/>
            <p:nvPr/>
          </p:nvSpPr>
          <p:spPr>
            <a:xfrm rot="900000">
              <a:off x="3334179" y="5170420"/>
              <a:ext cx="316462" cy="316463"/>
            </a:xfrm>
            <a:prstGeom prst="ellipse">
              <a:avLst/>
            </a:prstGeom>
            <a:solidFill>
              <a:srgbClr val="FFFFFB"/>
            </a:solidFill>
            <a:ln w="381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9CB40756-0FC3-46A2-90D9-0FC3C2374ED0}"/>
              </a:ext>
            </a:extLst>
          </p:cNvPr>
          <p:cNvGrpSpPr/>
          <p:nvPr/>
        </p:nvGrpSpPr>
        <p:grpSpPr>
          <a:xfrm rot="16200000">
            <a:off x="6347596" y="4061595"/>
            <a:ext cx="2797848" cy="2794961"/>
            <a:chOff x="1421232" y="1733097"/>
            <a:chExt cx="2797848" cy="2794961"/>
          </a:xfrm>
        </p:grpSpPr>
        <p:cxnSp>
          <p:nvCxnSpPr>
            <p:cNvPr id="77" name="直線接點 76">
              <a:extLst>
                <a:ext uri="{FF2B5EF4-FFF2-40B4-BE49-F238E27FC236}">
                  <a16:creationId xmlns:a16="http://schemas.microsoft.com/office/drawing/2014/main" id="{C86E70E7-08AB-4FA4-A6D7-42B9EE460E2F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3AE60274-EC11-4EE7-8E3C-8711BE1D84A4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73FF3C0F-FDC0-4CCA-A035-6224888B4059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98FCDBE7-1186-4566-A6A1-CABFE5EB69E2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>
              <a:extLst>
                <a:ext uri="{FF2B5EF4-FFF2-40B4-BE49-F238E27FC236}">
                  <a16:creationId xmlns:a16="http://schemas.microsoft.com/office/drawing/2014/main" id="{BFE46A04-6041-4EDC-B60F-F90D4A95707D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C0C07688-ADF8-4AB0-9839-B65C04D76FB3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0144A0D4-17C0-4266-818C-64A8875B0629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34A93AFF-A26D-4FBD-A6A0-6FE809E874CA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937247" y="1805885"/>
            <a:ext cx="264568" cy="2877564"/>
          </a:xfrm>
          <a:prstGeom prst="leftBrace">
            <a:avLst/>
          </a:prstGeom>
          <a:noFill/>
          <a:ln w="38100">
            <a:solidFill>
              <a:srgbClr val="7F10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233827" y="2271786"/>
            <a:ext cx="738664" cy="258508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7F1084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國際交流</a:t>
            </a:r>
          </a:p>
        </p:txBody>
      </p:sp>
      <p:sp>
        <p:nvSpPr>
          <p:cNvPr id="46" name="圓角矩形 86">
            <a:extLst>
              <a:ext uri="{FF2B5EF4-FFF2-40B4-BE49-F238E27FC236}">
                <a16:creationId xmlns:a16="http://schemas.microsoft.com/office/drawing/2014/main" id="{AFB12B11-1246-472F-9686-3728AF8BCCD1}"/>
              </a:ext>
            </a:extLst>
          </p:cNvPr>
          <p:cNvSpPr/>
          <p:nvPr/>
        </p:nvSpPr>
        <p:spPr>
          <a:xfrm>
            <a:off x="1204009" y="1441794"/>
            <a:ext cx="1950213" cy="7281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兩岸暑期交流</a:t>
            </a:r>
          </a:p>
        </p:txBody>
      </p:sp>
      <p:sp>
        <p:nvSpPr>
          <p:cNvPr id="47" name="圓角矩形 95">
            <a:extLst>
              <a:ext uri="{FF2B5EF4-FFF2-40B4-BE49-F238E27FC236}">
                <a16:creationId xmlns:a16="http://schemas.microsoft.com/office/drawing/2014/main" id="{33ED4A52-3CEE-45BB-A3E4-02949AD55CC3}"/>
              </a:ext>
            </a:extLst>
          </p:cNvPr>
          <p:cNvSpPr/>
          <p:nvPr/>
        </p:nvSpPr>
        <p:spPr>
          <a:xfrm>
            <a:off x="3793588" y="646043"/>
            <a:ext cx="5039860" cy="198623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行政單位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全球處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清華學生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兩岸暑期學術交流</a:t>
            </a:r>
          </a:p>
          <a:p>
            <a:r>
              <a:rPr lang="en-US" altLang="zh-TW" sz="12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altLang="zh-TW" sz="1200" b="1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4"/>
              </a:rPr>
              <a:t>oga.nthu.edu.tw/web.page/detail/sn/59</a:t>
            </a:r>
            <a:endParaRPr lang="en-US" altLang="zh-TW" sz="1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第一波：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/12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月申請截止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/12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月底公告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。第二波：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/2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月申請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截止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/3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月底公告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大二大三申請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，前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GPA3.2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以上或成績前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</a:p>
          <a:p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GPA3.2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以上或成績前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40%+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課外組推薦信亦可）。</a:t>
            </a:r>
          </a:p>
        </p:txBody>
      </p:sp>
      <p:sp>
        <p:nvSpPr>
          <p:cNvPr id="52" name="圓角矩形 107">
            <a:extLst>
              <a:ext uri="{FF2B5EF4-FFF2-40B4-BE49-F238E27FC236}">
                <a16:creationId xmlns:a16="http://schemas.microsoft.com/office/drawing/2014/main" id="{126C1D91-2F92-45EB-A540-79E427902540}"/>
              </a:ext>
            </a:extLst>
          </p:cNvPr>
          <p:cNvSpPr/>
          <p:nvPr/>
        </p:nvSpPr>
        <p:spPr>
          <a:xfrm>
            <a:off x="1204009" y="2666425"/>
            <a:ext cx="1950213" cy="728184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戰備中心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9E936F28-E01E-40F9-A701-F4E175ABC30C}"/>
              </a:ext>
            </a:extLst>
          </p:cNvPr>
          <p:cNvSpPr/>
          <p:nvPr/>
        </p:nvSpPr>
        <p:spPr>
          <a:xfrm>
            <a:off x="3760206" y="2682985"/>
            <a:ext cx="5073242" cy="729768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積極推動國際化與學生的國際移動力</a:t>
            </a:r>
            <a:r>
              <a:rPr lang="en-US" altLang="zh-TW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</a:t>
            </a:r>
          </a:p>
        </p:txBody>
      </p:sp>
      <p:sp>
        <p:nvSpPr>
          <p:cNvPr id="58" name="圓角矩形 86">
            <a:extLst>
              <a:ext uri="{FF2B5EF4-FFF2-40B4-BE49-F238E27FC236}">
                <a16:creationId xmlns:a16="http://schemas.microsoft.com/office/drawing/2014/main" id="{EB60D80F-01D5-48CA-A2E7-51B68E618404}"/>
              </a:ext>
            </a:extLst>
          </p:cNvPr>
          <p:cNvSpPr/>
          <p:nvPr/>
        </p:nvSpPr>
        <p:spPr>
          <a:xfrm>
            <a:off x="1204009" y="4319357"/>
            <a:ext cx="1950213" cy="7281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領袖才子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</a:p>
        </p:txBody>
      </p:sp>
      <p:sp>
        <p:nvSpPr>
          <p:cNvPr id="59" name="圓角矩形 95">
            <a:extLst>
              <a:ext uri="{FF2B5EF4-FFF2-40B4-BE49-F238E27FC236}">
                <a16:creationId xmlns:a16="http://schemas.microsoft.com/office/drawing/2014/main" id="{123B5329-41BC-47A0-8FE4-38A6AFF70C4F}"/>
              </a:ext>
            </a:extLst>
          </p:cNvPr>
          <p:cNvSpPr/>
          <p:nvPr/>
        </p:nvSpPr>
        <p:spPr>
          <a:xfrm>
            <a:off x="3760205" y="3467903"/>
            <a:ext cx="5073243" cy="2339462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1C1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系網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學生園地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領袖才子計畫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http://mse.site.nthu.edu.tw/p/412-1298-17278.php?Lang=zh-tw</a:t>
            </a:r>
            <a:endParaRPr lang="zh-TW" altLang="zh-TW" sz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AutoNum type="arabicPeriod"/>
            </a:pP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一下申請（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月），每學期繳交“進度報告＂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參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加領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袖才子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營（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）、參與服務等。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業界導師講座」課程（下學期）。</a:t>
            </a:r>
          </a:p>
          <a:p>
            <a:pPr marL="342900" indent="-342900">
              <a:buAutoNum type="arabicPeriod" startAt="2"/>
            </a:pP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三下報名獎學金甄選（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學金上限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NT$20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獲獎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者經驗分享及繳交“成果報告”。</a:t>
            </a:r>
          </a:p>
        </p:txBody>
      </p:sp>
      <p:pic>
        <p:nvPicPr>
          <p:cNvPr id="39" name="圖片 38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40" name="物件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5" r:id="rId6" imgW="3752088" imgH="3249168" progId="">
                  <p:embed/>
                </p:oleObj>
              </mc:Choice>
              <mc:Fallback>
                <p:oleObj r:id="rId6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6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群組 91">
            <a:extLst>
              <a:ext uri="{FF2B5EF4-FFF2-40B4-BE49-F238E27FC236}">
                <a16:creationId xmlns:a16="http://schemas.microsoft.com/office/drawing/2014/main" id="{E94CA4C6-E92E-4CAA-A6A6-8BB31B60ABBC}"/>
              </a:ext>
            </a:extLst>
          </p:cNvPr>
          <p:cNvGrpSpPr/>
          <p:nvPr/>
        </p:nvGrpSpPr>
        <p:grpSpPr>
          <a:xfrm rot="10800000">
            <a:off x="6347175" y="-44187"/>
            <a:ext cx="2797848" cy="2794961"/>
            <a:chOff x="1421232" y="1733097"/>
            <a:chExt cx="2797848" cy="2794961"/>
          </a:xfrm>
        </p:grpSpPr>
        <p:cxnSp>
          <p:nvCxnSpPr>
            <p:cNvPr id="93" name="直線接點 92">
              <a:extLst>
                <a:ext uri="{FF2B5EF4-FFF2-40B4-BE49-F238E27FC236}">
                  <a16:creationId xmlns:a16="http://schemas.microsoft.com/office/drawing/2014/main" id="{D7459EED-6128-4945-B095-8E4F90F8EA8D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>
              <a:extLst>
                <a:ext uri="{FF2B5EF4-FFF2-40B4-BE49-F238E27FC236}">
                  <a16:creationId xmlns:a16="http://schemas.microsoft.com/office/drawing/2014/main" id="{824C2649-8030-4AC1-8397-716262455524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>
              <a:extLst>
                <a:ext uri="{FF2B5EF4-FFF2-40B4-BE49-F238E27FC236}">
                  <a16:creationId xmlns:a16="http://schemas.microsoft.com/office/drawing/2014/main" id="{EFB42960-2268-4C64-9B0E-53C1E88CD383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>
              <a:extLst>
                <a:ext uri="{FF2B5EF4-FFF2-40B4-BE49-F238E27FC236}">
                  <a16:creationId xmlns:a16="http://schemas.microsoft.com/office/drawing/2014/main" id="{DB0C7D5E-247C-44B7-A1FF-927BC1CE7D34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>
              <a:extLst>
                <a:ext uri="{FF2B5EF4-FFF2-40B4-BE49-F238E27FC236}">
                  <a16:creationId xmlns:a16="http://schemas.microsoft.com/office/drawing/2014/main" id="{5FD7BAFB-2996-4C14-AD8A-03CC8B8D84A1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5C3E63CA-9D00-45A1-812A-7377EE5E052F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E4612790-3FB6-4895-A861-73A8226084C1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id="{A1C294C8-2DD6-4835-A126-49E1B17862BE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左大括弧 89">
            <a:extLst>
              <a:ext uri="{FF2B5EF4-FFF2-40B4-BE49-F238E27FC236}">
                <a16:creationId xmlns:a16="http://schemas.microsoft.com/office/drawing/2014/main" id="{6995102C-DCE1-4C86-86B8-89FE99152573}"/>
              </a:ext>
            </a:extLst>
          </p:cNvPr>
          <p:cNvSpPr/>
          <p:nvPr/>
        </p:nvSpPr>
        <p:spPr>
          <a:xfrm>
            <a:off x="764449" y="878964"/>
            <a:ext cx="266762" cy="1366604"/>
          </a:xfrm>
          <a:prstGeom prst="leftBrace">
            <a:avLst/>
          </a:prstGeom>
          <a:noFill/>
          <a:ln w="38100">
            <a:solidFill>
              <a:srgbClr val="7F108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117AB393-7F7F-4E89-9632-E53CA2FFE766}"/>
              </a:ext>
            </a:extLst>
          </p:cNvPr>
          <p:cNvSpPr/>
          <p:nvPr/>
        </p:nvSpPr>
        <p:spPr>
          <a:xfrm>
            <a:off x="94886" y="1069968"/>
            <a:ext cx="677108" cy="96143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200" b="1" dirty="0">
                <a:gradFill flip="none" rotWithShape="1">
                  <a:gsLst>
                    <a:gs pos="34000">
                      <a:srgbClr val="7F1084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43A682A8-E530-4384-B9C4-3E155946CD01}"/>
              </a:ext>
            </a:extLst>
          </p:cNvPr>
          <p:cNvGrpSpPr/>
          <p:nvPr/>
        </p:nvGrpSpPr>
        <p:grpSpPr>
          <a:xfrm>
            <a:off x="2998920" y="601443"/>
            <a:ext cx="814835" cy="487980"/>
            <a:chOff x="2995165" y="5024288"/>
            <a:chExt cx="986984" cy="591075"/>
          </a:xfrm>
          <a:solidFill>
            <a:srgbClr val="7F1084"/>
          </a:solidFill>
        </p:grpSpPr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78DF189E-E689-42B3-92E5-DC135BF3C65C}"/>
                </a:ext>
              </a:extLst>
            </p:cNvPr>
            <p:cNvCxnSpPr>
              <a:cxnSpLocks/>
              <a:stCxn id="52" idx="3"/>
              <a:endCxn id="54" idx="3"/>
            </p:cNvCxnSpPr>
            <p:nvPr/>
          </p:nvCxnSpPr>
          <p:spPr>
            <a:xfrm>
              <a:off x="2995165" y="5360441"/>
              <a:ext cx="237549" cy="107154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E1A35C12-A3CA-4168-8640-019830584544}"/>
                </a:ext>
              </a:extLst>
            </p:cNvPr>
            <p:cNvCxnSpPr/>
            <p:nvPr/>
          </p:nvCxnSpPr>
          <p:spPr>
            <a:xfrm>
              <a:off x="3761416" y="5346640"/>
              <a:ext cx="220733" cy="160467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4D6C3CA7-E868-4195-B3C2-5EE1114A1D7D}"/>
                </a:ext>
              </a:extLst>
            </p:cNvPr>
            <p:cNvSpPr/>
            <p:nvPr/>
          </p:nvSpPr>
          <p:spPr>
            <a:xfrm rot="900000">
              <a:off x="3193120" y="5024288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22DBFCA4-4E30-4682-9889-B0568E715927}"/>
              </a:ext>
            </a:extLst>
          </p:cNvPr>
          <p:cNvGrpSpPr/>
          <p:nvPr/>
        </p:nvGrpSpPr>
        <p:grpSpPr>
          <a:xfrm>
            <a:off x="2998920" y="1256102"/>
            <a:ext cx="814835" cy="487980"/>
            <a:chOff x="2995165" y="5805947"/>
            <a:chExt cx="986984" cy="591075"/>
          </a:xfrm>
          <a:solidFill>
            <a:srgbClr val="7F1084"/>
          </a:solidFill>
        </p:grpSpPr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DC67881A-7B54-4F59-BDF0-A2D713867329}"/>
                </a:ext>
              </a:extLst>
            </p:cNvPr>
            <p:cNvCxnSpPr>
              <a:cxnSpLocks/>
              <a:stCxn id="58" idx="3"/>
              <a:endCxn id="60" idx="3"/>
            </p:cNvCxnSpPr>
            <p:nvPr/>
          </p:nvCxnSpPr>
          <p:spPr>
            <a:xfrm>
              <a:off x="2995165" y="6142100"/>
              <a:ext cx="237549" cy="107154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49E27CCB-4DB1-409D-BC6C-4FBAD035FDFB}"/>
                </a:ext>
              </a:extLst>
            </p:cNvPr>
            <p:cNvCxnSpPr/>
            <p:nvPr/>
          </p:nvCxnSpPr>
          <p:spPr>
            <a:xfrm>
              <a:off x="3761416" y="6128299"/>
              <a:ext cx="220733" cy="160467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B24EF3F1-A2C9-4B01-A532-FFF5FC9A0925}"/>
                </a:ext>
              </a:extLst>
            </p:cNvPr>
            <p:cNvSpPr/>
            <p:nvPr/>
          </p:nvSpPr>
          <p:spPr>
            <a:xfrm rot="900000">
              <a:off x="3193120" y="580594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47" name="橢圓 146"/>
          <p:cNvSpPr/>
          <p:nvPr/>
        </p:nvSpPr>
        <p:spPr>
          <a:xfrm>
            <a:off x="8671441" y="6361525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52" name="圓角矩形 107">
            <a:extLst>
              <a:ext uri="{FF2B5EF4-FFF2-40B4-BE49-F238E27FC236}">
                <a16:creationId xmlns:a16="http://schemas.microsoft.com/office/drawing/2014/main" id="{126C1D91-2F92-45EB-A540-79E427902540}"/>
              </a:ext>
            </a:extLst>
          </p:cNvPr>
          <p:cNvSpPr/>
          <p:nvPr/>
        </p:nvSpPr>
        <p:spPr>
          <a:xfrm>
            <a:off x="1048707" y="596889"/>
            <a:ext cx="1950213" cy="564149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、系電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9E936F28-E01E-40F9-A701-F4E175ABC30C}"/>
              </a:ext>
            </a:extLst>
          </p:cNvPr>
          <p:cNvSpPr/>
          <p:nvPr/>
        </p:nvSpPr>
        <p:spPr>
          <a:xfrm>
            <a:off x="3795404" y="470465"/>
            <a:ext cx="5060252" cy="565376"/>
          </a:xfrm>
          <a:prstGeom prst="roundRect">
            <a:avLst/>
          </a:prstGeom>
          <a:solidFill>
            <a:srgbClr val="7F1084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台達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445~446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室。</a:t>
            </a:r>
          </a:p>
        </p:txBody>
      </p:sp>
      <p:sp>
        <p:nvSpPr>
          <p:cNvPr id="58" name="圓角矩形 86">
            <a:extLst>
              <a:ext uri="{FF2B5EF4-FFF2-40B4-BE49-F238E27FC236}">
                <a16:creationId xmlns:a16="http://schemas.microsoft.com/office/drawing/2014/main" id="{EB60D80F-01D5-48CA-A2E7-51B68E618404}"/>
              </a:ext>
            </a:extLst>
          </p:cNvPr>
          <p:cNvSpPr/>
          <p:nvPr/>
        </p:nvSpPr>
        <p:spPr>
          <a:xfrm>
            <a:off x="1048707" y="1251548"/>
            <a:ext cx="1950213" cy="564149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en-US" altLang="zh-TW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學生園地</a:t>
            </a:r>
            <a:endParaRPr lang="zh-TW" altLang="en-US" sz="14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圓角矩形 95">
            <a:extLst>
              <a:ext uri="{FF2B5EF4-FFF2-40B4-BE49-F238E27FC236}">
                <a16:creationId xmlns:a16="http://schemas.microsoft.com/office/drawing/2014/main" id="{123B5329-41BC-47A0-8FE4-38A6AFF70C4F}"/>
              </a:ext>
            </a:extLst>
          </p:cNvPr>
          <p:cNvSpPr/>
          <p:nvPr/>
        </p:nvSpPr>
        <p:spPr>
          <a:xfrm>
            <a:off x="3795404" y="1135812"/>
            <a:ext cx="5060252" cy="940129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8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畢業規定：大學部（歷年畢業總學分表、畢業及離校）</a:t>
            </a:r>
            <a:endParaRPr lang="en-US" altLang="zh-TW" sz="14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課程相關：大學部（抵免、超修、低修、擋修</a:t>
            </a:r>
            <a:r>
              <a:rPr lang="en-US" altLang="zh-TW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等表單及規定）</a:t>
            </a:r>
            <a:endParaRPr lang="en-US" altLang="zh-TW" sz="14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領袖才子：簡介、申請表、進度報告格式、獎學金報名表。</a:t>
            </a:r>
            <a:endParaRPr lang="en-US" altLang="zh-TW" sz="14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課輔</a:t>
            </a:r>
            <a:r>
              <a:rPr lang="en-US" altLang="zh-TW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讀書會：辦法、線上報名網址、簽到表。</a:t>
            </a:r>
            <a:endParaRPr lang="zh-TW" altLang="en-US" sz="14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774317EA-3919-4F52-AC73-50B5CC5A10F4}"/>
              </a:ext>
            </a:extLst>
          </p:cNvPr>
          <p:cNvGrpSpPr/>
          <p:nvPr/>
        </p:nvGrpSpPr>
        <p:grpSpPr>
          <a:xfrm>
            <a:off x="2998920" y="1922961"/>
            <a:ext cx="814835" cy="487980"/>
            <a:chOff x="2995165" y="5024288"/>
            <a:chExt cx="986984" cy="591075"/>
          </a:xfrm>
          <a:solidFill>
            <a:srgbClr val="7F1084"/>
          </a:solidFill>
        </p:grpSpPr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034374F1-50C9-464E-B3DE-2C522D4FB94B}"/>
                </a:ext>
              </a:extLst>
            </p:cNvPr>
            <p:cNvCxnSpPr>
              <a:cxnSpLocks/>
              <a:stCxn id="84" idx="3"/>
              <a:endCxn id="83" idx="3"/>
            </p:cNvCxnSpPr>
            <p:nvPr/>
          </p:nvCxnSpPr>
          <p:spPr>
            <a:xfrm>
              <a:off x="2995165" y="5360441"/>
              <a:ext cx="237549" cy="107154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>
              <a:extLst>
                <a:ext uri="{FF2B5EF4-FFF2-40B4-BE49-F238E27FC236}">
                  <a16:creationId xmlns:a16="http://schemas.microsoft.com/office/drawing/2014/main" id="{CDEA5098-1C9C-43EC-A66E-A35908E94B0D}"/>
                </a:ext>
              </a:extLst>
            </p:cNvPr>
            <p:cNvCxnSpPr/>
            <p:nvPr/>
          </p:nvCxnSpPr>
          <p:spPr>
            <a:xfrm>
              <a:off x="3761416" y="5346640"/>
              <a:ext cx="220733" cy="160467"/>
            </a:xfrm>
            <a:prstGeom prst="line">
              <a:avLst/>
            </a:prstGeom>
            <a:grpFill/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橢圓 82">
              <a:extLst>
                <a:ext uri="{FF2B5EF4-FFF2-40B4-BE49-F238E27FC236}">
                  <a16:creationId xmlns:a16="http://schemas.microsoft.com/office/drawing/2014/main" id="{252F64F7-8AEF-4188-99BB-7CB38F450A87}"/>
                </a:ext>
              </a:extLst>
            </p:cNvPr>
            <p:cNvSpPr/>
            <p:nvPr/>
          </p:nvSpPr>
          <p:spPr>
            <a:xfrm rot="900000">
              <a:off x="3193120" y="5024288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84" name="圓角矩形 107">
            <a:extLst>
              <a:ext uri="{FF2B5EF4-FFF2-40B4-BE49-F238E27FC236}">
                <a16:creationId xmlns:a16="http://schemas.microsoft.com/office/drawing/2014/main" id="{94A87A17-BCC1-4F08-8FD9-5E88C478CA55}"/>
              </a:ext>
            </a:extLst>
          </p:cNvPr>
          <p:cNvSpPr/>
          <p:nvPr/>
        </p:nvSpPr>
        <p:spPr>
          <a:xfrm>
            <a:off x="1048707" y="1918407"/>
            <a:ext cx="1950213" cy="564149"/>
          </a:xfrm>
          <a:prstGeom prst="roundRect">
            <a:avLst/>
          </a:prstGeom>
          <a:solidFill>
            <a:srgbClr val="7F1084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系學會活動</a:t>
            </a:r>
          </a:p>
        </p:txBody>
      </p:sp>
      <p:sp>
        <p:nvSpPr>
          <p:cNvPr id="85" name="圓角矩形 5">
            <a:extLst>
              <a:ext uri="{FF2B5EF4-FFF2-40B4-BE49-F238E27FC236}">
                <a16:creationId xmlns:a16="http://schemas.microsoft.com/office/drawing/2014/main" id="{50E8A180-C4EC-4A1D-9403-2B55AC86FA67}"/>
              </a:ext>
            </a:extLst>
          </p:cNvPr>
          <p:cNvSpPr/>
          <p:nvPr/>
        </p:nvSpPr>
        <p:spPr>
          <a:xfrm>
            <a:off x="3795404" y="2153933"/>
            <a:ext cx="5060252" cy="565376"/>
          </a:xfrm>
          <a:prstGeom prst="roundRect">
            <a:avLst/>
          </a:prstGeom>
          <a:solidFill>
            <a:srgbClr val="7F1084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耶誕舞會、材料之夜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卡拉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OK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、火鍋會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、湯圓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會．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．．。</a:t>
            </a:r>
          </a:p>
        </p:txBody>
      </p:sp>
      <p:sp>
        <p:nvSpPr>
          <p:cNvPr id="5" name="向下箭號 4"/>
          <p:cNvSpPr/>
          <p:nvPr/>
        </p:nvSpPr>
        <p:spPr>
          <a:xfrm>
            <a:off x="2616203" y="1415201"/>
            <a:ext cx="195019" cy="248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9" name="圖片 38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40" name="物件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2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600" y="2752554"/>
            <a:ext cx="7574481" cy="349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D7514523-CFF4-492E-B676-1F1E25DAE398}"/>
              </a:ext>
            </a:extLst>
          </p:cNvPr>
          <p:cNvGrpSpPr/>
          <p:nvPr/>
        </p:nvGrpSpPr>
        <p:grpSpPr>
          <a:xfrm rot="10800000">
            <a:off x="6346152" y="-29206"/>
            <a:ext cx="2797848" cy="2794961"/>
            <a:chOff x="1421232" y="1733097"/>
            <a:chExt cx="2797848" cy="2794961"/>
          </a:xfrm>
        </p:grpSpPr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E7897528-1D81-47BE-968E-45C55E9AAF14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>
              <a:extLst>
                <a:ext uri="{FF2B5EF4-FFF2-40B4-BE49-F238E27FC236}">
                  <a16:creationId xmlns:a16="http://schemas.microsoft.com/office/drawing/2014/main" id="{8E45EB93-2A91-47FB-B19A-4D8C716D9B0D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>
              <a:extLst>
                <a:ext uri="{FF2B5EF4-FFF2-40B4-BE49-F238E27FC236}">
                  <a16:creationId xmlns:a16="http://schemas.microsoft.com/office/drawing/2014/main" id="{B214B9BE-ABD1-450B-99DE-2FC4668E0620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93ADD7E9-DEFD-4209-BDAD-835ADB583790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>
              <a:extLst>
                <a:ext uri="{FF2B5EF4-FFF2-40B4-BE49-F238E27FC236}">
                  <a16:creationId xmlns:a16="http://schemas.microsoft.com/office/drawing/2014/main" id="{CCB118A0-BDF7-4F99-AEE5-DF4F991CFBFE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>
              <a:extLst>
                <a:ext uri="{FF2B5EF4-FFF2-40B4-BE49-F238E27FC236}">
                  <a16:creationId xmlns:a16="http://schemas.microsoft.com/office/drawing/2014/main" id="{7C51912D-12B1-49FB-A1F6-E75684237376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D7967EE8-6426-4092-9C4B-E3E807EF932A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64453573-BAD1-4626-855F-87ED940E3B27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>
            <a:off x="3002305" y="1375768"/>
            <a:ext cx="532980" cy="330058"/>
            <a:chOff x="3027678" y="4251764"/>
            <a:chExt cx="954471" cy="591075"/>
          </a:xfrm>
          <a:solidFill>
            <a:srgbClr val="0099FF"/>
          </a:solidFill>
        </p:grpSpPr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>
              <a:cxnSpLocks/>
              <a:stCxn id="46" idx="3"/>
              <a:endCxn id="48" idx="3"/>
            </p:cNvCxnSpPr>
            <p:nvPr/>
          </p:nvCxnSpPr>
          <p:spPr>
            <a:xfrm>
              <a:off x="3027678" y="4607864"/>
              <a:ext cx="205036" cy="87206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>
              <a:off x="3761416" y="4574116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43A682A8-E530-4384-B9C4-3E155946CD01}"/>
              </a:ext>
            </a:extLst>
          </p:cNvPr>
          <p:cNvGrpSpPr/>
          <p:nvPr/>
        </p:nvGrpSpPr>
        <p:grpSpPr>
          <a:xfrm>
            <a:off x="3021043" y="5101565"/>
            <a:ext cx="532980" cy="330058"/>
            <a:chOff x="3027678" y="5024288"/>
            <a:chExt cx="954471" cy="591075"/>
          </a:xfrm>
          <a:noFill/>
        </p:grpSpPr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78DF189E-E689-42B3-92E5-DC135BF3C65C}"/>
                </a:ext>
              </a:extLst>
            </p:cNvPr>
            <p:cNvCxnSpPr>
              <a:cxnSpLocks/>
              <a:stCxn id="52" idx="3"/>
              <a:endCxn id="54" idx="3"/>
            </p:cNvCxnSpPr>
            <p:nvPr/>
          </p:nvCxnSpPr>
          <p:spPr>
            <a:xfrm>
              <a:off x="3027678" y="5313619"/>
              <a:ext cx="205036" cy="153975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E1A35C12-A3CA-4168-8640-019830584544}"/>
                </a:ext>
              </a:extLst>
            </p:cNvPr>
            <p:cNvCxnSpPr/>
            <p:nvPr/>
          </p:nvCxnSpPr>
          <p:spPr>
            <a:xfrm>
              <a:off x="3761416" y="5346640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4D6C3CA7-E868-4195-B3C2-5EE1114A1D7D}"/>
                </a:ext>
              </a:extLst>
            </p:cNvPr>
            <p:cNvSpPr/>
            <p:nvPr/>
          </p:nvSpPr>
          <p:spPr>
            <a:xfrm rot="900000">
              <a:off x="3193120" y="5024288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22DBFCA4-4E30-4682-9889-B0568E715927}"/>
              </a:ext>
            </a:extLst>
          </p:cNvPr>
          <p:cNvGrpSpPr/>
          <p:nvPr/>
        </p:nvGrpSpPr>
        <p:grpSpPr>
          <a:xfrm>
            <a:off x="3021043" y="5542641"/>
            <a:ext cx="532980" cy="330058"/>
            <a:chOff x="3027678" y="5805947"/>
            <a:chExt cx="954471" cy="591075"/>
          </a:xfrm>
          <a:solidFill>
            <a:srgbClr val="0099FF"/>
          </a:solidFill>
        </p:grpSpPr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DC67881A-7B54-4F59-BDF0-A2D713867329}"/>
                </a:ext>
              </a:extLst>
            </p:cNvPr>
            <p:cNvCxnSpPr>
              <a:cxnSpLocks/>
              <a:stCxn id="58" idx="3"/>
              <a:endCxn id="60" idx="3"/>
            </p:cNvCxnSpPr>
            <p:nvPr/>
          </p:nvCxnSpPr>
          <p:spPr>
            <a:xfrm>
              <a:off x="3027678" y="6162047"/>
              <a:ext cx="205036" cy="87206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49E27CCB-4DB1-409D-BC6C-4FBAD035FDFB}"/>
                </a:ext>
              </a:extLst>
            </p:cNvPr>
            <p:cNvCxnSpPr/>
            <p:nvPr/>
          </p:nvCxnSpPr>
          <p:spPr>
            <a:xfrm>
              <a:off x="3761416" y="6128299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B24EF3F1-A2C9-4B01-A532-FFF5FC9A0925}"/>
                </a:ext>
              </a:extLst>
            </p:cNvPr>
            <p:cNvSpPr/>
            <p:nvPr/>
          </p:nvSpPr>
          <p:spPr>
            <a:xfrm rot="900000">
              <a:off x="3193120" y="580594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804068" y="1574615"/>
            <a:ext cx="252194" cy="4166873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14571" y="6378777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520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83348" y="3131134"/>
            <a:ext cx="738664" cy="105383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7030A0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學業</a:t>
            </a:r>
          </a:p>
        </p:txBody>
      </p:sp>
      <p:sp>
        <p:nvSpPr>
          <p:cNvPr id="46" name="圓角矩形 86">
            <a:extLst>
              <a:ext uri="{FF2B5EF4-FFF2-40B4-BE49-F238E27FC236}">
                <a16:creationId xmlns:a16="http://schemas.microsoft.com/office/drawing/2014/main" id="{AFB12B11-1246-472F-9686-3728AF8BCCD1}"/>
              </a:ext>
            </a:extLst>
          </p:cNvPr>
          <p:cNvSpPr/>
          <p:nvPr/>
        </p:nvSpPr>
        <p:spPr>
          <a:xfrm>
            <a:off x="1052092" y="1409586"/>
            <a:ext cx="1950213" cy="33005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畢業總學分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必、選修</a:t>
            </a:r>
          </a:p>
        </p:txBody>
      </p:sp>
      <p:sp>
        <p:nvSpPr>
          <p:cNvPr id="47" name="圓角矩形 95">
            <a:extLst>
              <a:ext uri="{FF2B5EF4-FFF2-40B4-BE49-F238E27FC236}">
                <a16:creationId xmlns:a16="http://schemas.microsoft.com/office/drawing/2014/main" id="{33ED4A52-3CEE-45BB-A3E4-02949AD55CC3}"/>
              </a:ext>
            </a:extLst>
          </p:cNvPr>
          <p:cNvSpPr/>
          <p:nvPr/>
        </p:nvSpPr>
        <p:spPr>
          <a:xfrm>
            <a:off x="3535286" y="119270"/>
            <a:ext cx="5368995" cy="4905419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109-112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度入學：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定必修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30+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系定必修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71+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專業選修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27=128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↑專業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：含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理、工、資電、原科、生科、科管之各學院課程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其中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應為本系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(MS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字頭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「材料科學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專題一、二」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及「工程倫理」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「工程倫理」可算入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MS9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學分以外的專業選修學分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註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「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材料科學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專題一、二」不能算入專業選修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入學：同上，專業科目外加：半導體學院課程。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圓角矩形 107">
            <a:extLst>
              <a:ext uri="{FF2B5EF4-FFF2-40B4-BE49-F238E27FC236}">
                <a16:creationId xmlns:a16="http://schemas.microsoft.com/office/drawing/2014/main" id="{126C1D91-2F92-45EB-A540-79E427902540}"/>
              </a:ext>
            </a:extLst>
          </p:cNvPr>
          <p:cNvSpPr/>
          <p:nvPr/>
        </p:nvSpPr>
        <p:spPr>
          <a:xfrm>
            <a:off x="1070830" y="5106808"/>
            <a:ext cx="1950213" cy="33005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雙聯學位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9E936F28-E01E-40F9-A701-F4E175ABC30C}"/>
              </a:ext>
            </a:extLst>
          </p:cNvPr>
          <p:cNvSpPr/>
          <p:nvPr/>
        </p:nvSpPr>
        <p:spPr>
          <a:xfrm>
            <a:off x="3549854" y="5136083"/>
            <a:ext cx="5368995" cy="46986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大三下學期申請，大四至瑞典林雪平大學修讀</a:t>
            </a:r>
            <a:r>
              <a:rPr lang="en-US" altLang="zh-TW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，同時</a:t>
            </a:r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</a:t>
            </a:r>
            <a:r>
              <a: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學士碩士雙學位</a:t>
            </a:r>
            <a:endParaRPr lang="en-US" altLang="zh-TW" sz="12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sz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Electronics </a:t>
            </a:r>
            <a:r>
              <a:rPr lang="en-US" altLang="zh-TW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Automations 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Communications Systems</a:t>
            </a:r>
            <a:endParaRPr lang="zh-TW" alt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圓角矩形 86">
            <a:extLst>
              <a:ext uri="{FF2B5EF4-FFF2-40B4-BE49-F238E27FC236}">
                <a16:creationId xmlns:a16="http://schemas.microsoft.com/office/drawing/2014/main" id="{EB60D80F-01D5-48CA-A2E7-51B68E618404}"/>
              </a:ext>
            </a:extLst>
          </p:cNvPr>
          <p:cNvSpPr/>
          <p:nvPr/>
        </p:nvSpPr>
        <p:spPr>
          <a:xfrm>
            <a:off x="1070830" y="5576459"/>
            <a:ext cx="1950213" cy="33005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休學</a:t>
            </a:r>
          </a:p>
        </p:txBody>
      </p:sp>
      <p:sp>
        <p:nvSpPr>
          <p:cNvPr id="59" name="圓角矩形 95">
            <a:extLst>
              <a:ext uri="{FF2B5EF4-FFF2-40B4-BE49-F238E27FC236}">
                <a16:creationId xmlns:a16="http://schemas.microsoft.com/office/drawing/2014/main" id="{123B5329-41BC-47A0-8FE4-38A6AFF70C4F}"/>
              </a:ext>
            </a:extLst>
          </p:cNvPr>
          <p:cNvSpPr/>
          <p:nvPr/>
        </p:nvSpPr>
        <p:spPr>
          <a:xfrm>
            <a:off x="3549854" y="5726821"/>
            <a:ext cx="5368995" cy="538344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至多休學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年，休學申請截止日：每學期期末考開始日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先與導師約時間洽談及簽核，再送系辦，由承辦人洽詢主任約時間面談。</a:t>
            </a:r>
            <a:endParaRPr lang="zh-TW" altLang="en-US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/>
          </p:nvPr>
        </p:nvGraphicFramePr>
        <p:xfrm>
          <a:off x="3863298" y="1924498"/>
          <a:ext cx="4712970" cy="293538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1337783494"/>
                    </a:ext>
                  </a:extLst>
                </a:gridCol>
                <a:gridCol w="2075815">
                  <a:extLst>
                    <a:ext uri="{9D8B030D-6E8A-4147-A177-3AD203B41FA5}">
                      <a16:colId xmlns:a16="http://schemas.microsoft.com/office/drawing/2014/main" val="7830670"/>
                    </a:ext>
                  </a:extLst>
                </a:gridCol>
                <a:gridCol w="2075815">
                  <a:extLst>
                    <a:ext uri="{9D8B030D-6E8A-4147-A177-3AD203B41FA5}">
                      <a16:colId xmlns:a16="http://schemas.microsoft.com/office/drawing/2014/main" val="3239718722"/>
                    </a:ext>
                  </a:extLst>
                </a:gridCol>
              </a:tblGrid>
              <a:tr h="192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必修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上學期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下學期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28583"/>
                  </a:ext>
                </a:extLst>
              </a:tr>
              <a:tr h="888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大一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普通化學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)+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實驗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普通物理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)+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實驗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微積分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材料科學與工程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 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工程導論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普通化學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)+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實驗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普通物理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)+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實驗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微積分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材料科學與工程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32168"/>
                  </a:ext>
                </a:extLst>
              </a:tr>
              <a:tr h="532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大二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材料熱力學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結晶繞射概論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材料熱力學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瞐體缺陷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11001"/>
                  </a:ext>
                </a:extLst>
              </a:tr>
              <a:tr h="710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大三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機械性質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材料實驗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)/ 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材料之物理性質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擴散與相變化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材料科技論壇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材料實驗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)/(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78909"/>
                  </a:ext>
                </a:extLst>
              </a:tr>
              <a:tr h="532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選</a:t>
                      </a:r>
                      <a:r>
                        <a:rPr lang="en-US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金屬材料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高分子材料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生醫材料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電子材料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baseline="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陶瓷材料</a:t>
                      </a:r>
                      <a:endParaRPr lang="zh-TW" sz="1200" kern="100" baseline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73237"/>
                  </a:ext>
                </a:extLst>
              </a:tr>
            </a:tbl>
          </a:graphicData>
        </a:graphic>
      </p:graphicFrame>
      <p:pic>
        <p:nvPicPr>
          <p:cNvPr id="38" name="圖片 37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39" name="物件 38"/>
          <p:cNvGraphicFramePr>
            <a:graphicFrameLocks noChangeAspect="1"/>
          </p:cNvGraphicFramePr>
          <p:nvPr>
            <p:extLst/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5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9" name="物件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79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D7514523-CFF4-492E-B676-1F1E25DAE398}"/>
              </a:ext>
            </a:extLst>
          </p:cNvPr>
          <p:cNvGrpSpPr/>
          <p:nvPr/>
        </p:nvGrpSpPr>
        <p:grpSpPr>
          <a:xfrm rot="10800000">
            <a:off x="6346152" y="-29206"/>
            <a:ext cx="2797848" cy="2794961"/>
            <a:chOff x="1421232" y="1733097"/>
            <a:chExt cx="2797848" cy="2794961"/>
          </a:xfrm>
        </p:grpSpPr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E7897528-1D81-47BE-968E-45C55E9AAF14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>
              <a:extLst>
                <a:ext uri="{FF2B5EF4-FFF2-40B4-BE49-F238E27FC236}">
                  <a16:creationId xmlns:a16="http://schemas.microsoft.com/office/drawing/2014/main" id="{8E45EB93-2A91-47FB-B19A-4D8C716D9B0D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>
              <a:extLst>
                <a:ext uri="{FF2B5EF4-FFF2-40B4-BE49-F238E27FC236}">
                  <a16:creationId xmlns:a16="http://schemas.microsoft.com/office/drawing/2014/main" id="{B214B9BE-ABD1-450B-99DE-2FC4668E0620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93ADD7E9-DEFD-4209-BDAD-835ADB583790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>
              <a:extLst>
                <a:ext uri="{FF2B5EF4-FFF2-40B4-BE49-F238E27FC236}">
                  <a16:creationId xmlns:a16="http://schemas.microsoft.com/office/drawing/2014/main" id="{CCB118A0-BDF7-4F99-AEE5-DF4F991CFBFE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>
              <a:extLst>
                <a:ext uri="{FF2B5EF4-FFF2-40B4-BE49-F238E27FC236}">
                  <a16:creationId xmlns:a16="http://schemas.microsoft.com/office/drawing/2014/main" id="{7C51912D-12B1-49FB-A1F6-E75684237376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D7967EE8-6426-4092-9C4B-E3E807EF932A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64453573-BAD1-4626-855F-87ED940E3B27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E895B684-7A14-429A-9303-B81976FDAB92}"/>
              </a:ext>
            </a:extLst>
          </p:cNvPr>
          <p:cNvGrpSpPr/>
          <p:nvPr/>
        </p:nvGrpSpPr>
        <p:grpSpPr>
          <a:xfrm>
            <a:off x="2838877" y="1139183"/>
            <a:ext cx="650596" cy="330058"/>
            <a:chOff x="2817044" y="347373"/>
            <a:chExt cx="1165105" cy="591075"/>
          </a:xfrm>
        </p:grpSpPr>
        <p:cxnSp>
          <p:nvCxnSpPr>
            <p:cNvPr id="5" name="直線接點 4"/>
            <p:cNvCxnSpPr>
              <a:cxnSpLocks/>
              <a:endCxn id="72" idx="3"/>
            </p:cNvCxnSpPr>
            <p:nvPr/>
          </p:nvCxnSpPr>
          <p:spPr>
            <a:xfrm>
              <a:off x="2817044" y="618185"/>
              <a:ext cx="415671" cy="172496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3761416" y="669725"/>
              <a:ext cx="220733" cy="160467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橢圓 71"/>
            <p:cNvSpPr/>
            <p:nvPr/>
          </p:nvSpPr>
          <p:spPr>
            <a:xfrm rot="900000">
              <a:off x="3193120" y="347373"/>
              <a:ext cx="591074" cy="591075"/>
            </a:xfrm>
            <a:prstGeom prst="ellipse">
              <a:avLst/>
            </a:prstGeom>
            <a:solidFill>
              <a:srgbClr val="FFFFFB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743686" y="1290404"/>
            <a:ext cx="232350" cy="4489903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14571" y="6378777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520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57470" y="2836933"/>
            <a:ext cx="738664" cy="105383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7030A0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學業</a:t>
            </a:r>
          </a:p>
        </p:txBody>
      </p:sp>
      <p:sp>
        <p:nvSpPr>
          <p:cNvPr id="108" name="圓角矩形 107"/>
          <p:cNvSpPr/>
          <p:nvPr/>
        </p:nvSpPr>
        <p:spPr>
          <a:xfrm>
            <a:off x="1006287" y="1125376"/>
            <a:ext cx="1950213" cy="33005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輔系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雙主修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489472" y="674474"/>
            <a:ext cx="5368995" cy="1326860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系網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學生園地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課程相關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學部課程相關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endParaRPr lang="en-US" altLang="zh-TW" sz="12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http://</a:t>
            </a:r>
            <a:r>
              <a:rPr lang="en-US" altLang="zh-TW" sz="1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mse.site.nthu.edu.tw/p/412-1298-17276.php?Lang=zh-tw</a:t>
            </a:r>
            <a:r>
              <a:rPr lang="en-US" altLang="zh-TW" sz="1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輔系至少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學分，雙主修比較表</a:t>
            </a:r>
          </a:p>
          <a:p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申請時間：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大二至大四加退選截止前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2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行政單位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註冊組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學士班相關規定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r>
              <a:rPr lang="en-US" altLang="zh-TW" sz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http://</a:t>
            </a:r>
            <a:r>
              <a:rPr lang="en-US" altLang="zh-TW" sz="1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registra.site.nthu.edu.tw/p/412-1211-1807.php?Lang=zh-tw</a:t>
            </a:r>
            <a:endParaRPr lang="en-US" altLang="zh-TW" sz="1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4" name="群組 103">
            <a:extLst>
              <a:ext uri="{FF2B5EF4-FFF2-40B4-BE49-F238E27FC236}">
                <a16:creationId xmlns:a16="http://schemas.microsoft.com/office/drawing/2014/main" id="{FEE56F76-264E-4403-BB1D-BC7AAE3C6B59}"/>
              </a:ext>
            </a:extLst>
          </p:cNvPr>
          <p:cNvGrpSpPr/>
          <p:nvPr/>
        </p:nvGrpSpPr>
        <p:grpSpPr>
          <a:xfrm>
            <a:off x="2936550" y="2042223"/>
            <a:ext cx="655256" cy="330058"/>
            <a:chOff x="2989566" y="1124127"/>
            <a:chExt cx="1173445" cy="591075"/>
          </a:xfrm>
          <a:solidFill>
            <a:srgbClr val="0099FF"/>
          </a:solidFill>
        </p:grpSpPr>
        <p:cxnSp>
          <p:nvCxnSpPr>
            <p:cNvPr id="105" name="直線接點 104"/>
            <p:cNvCxnSpPr>
              <a:cxnSpLocks/>
              <a:endCxn id="107" idx="3"/>
            </p:cNvCxnSpPr>
            <p:nvPr/>
          </p:nvCxnSpPr>
          <p:spPr>
            <a:xfrm>
              <a:off x="2989566" y="1302706"/>
              <a:ext cx="243148" cy="26472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>
              <a:cxnSpLocks/>
            </p:cNvCxnSpPr>
            <p:nvPr/>
          </p:nvCxnSpPr>
          <p:spPr>
            <a:xfrm>
              <a:off x="3761416" y="1446478"/>
              <a:ext cx="401595" cy="133653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橢圓 106"/>
            <p:cNvSpPr/>
            <p:nvPr/>
          </p:nvSpPr>
          <p:spPr>
            <a:xfrm rot="900000">
              <a:off x="3193120" y="112412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09" name="圓角矩形 108"/>
          <p:cNvSpPr/>
          <p:nvPr/>
        </p:nvSpPr>
        <p:spPr>
          <a:xfrm>
            <a:off x="1010448" y="2045167"/>
            <a:ext cx="1950213" cy="33005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轉系</a:t>
            </a:r>
          </a:p>
        </p:txBody>
      </p:sp>
      <p:sp>
        <p:nvSpPr>
          <p:cNvPr id="110" name="圓角矩形 109"/>
          <p:cNvSpPr/>
          <p:nvPr/>
        </p:nvSpPr>
        <p:spPr>
          <a:xfrm>
            <a:off x="3489472" y="2046393"/>
            <a:ext cx="5368995" cy="330776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月中旬公告，大二以上申請、一次為限。</a:t>
            </a:r>
          </a:p>
        </p:txBody>
      </p:sp>
      <p:grpSp>
        <p:nvGrpSpPr>
          <p:cNvPr id="111" name="群組 110">
            <a:extLst>
              <a:ext uri="{FF2B5EF4-FFF2-40B4-BE49-F238E27FC236}">
                <a16:creationId xmlns:a16="http://schemas.microsoft.com/office/drawing/2014/main" id="{1B82A1E3-2935-42B5-B1C6-029F0F5AB06E}"/>
              </a:ext>
            </a:extLst>
          </p:cNvPr>
          <p:cNvGrpSpPr/>
          <p:nvPr/>
        </p:nvGrpSpPr>
        <p:grpSpPr>
          <a:xfrm>
            <a:off x="2956500" y="2863476"/>
            <a:ext cx="635306" cy="340861"/>
            <a:chOff x="3019649" y="1905785"/>
            <a:chExt cx="1137706" cy="610422"/>
          </a:xfrm>
          <a:noFill/>
        </p:grpSpPr>
        <p:cxnSp>
          <p:nvCxnSpPr>
            <p:cNvPr id="112" name="直線接點 111">
              <a:extLst>
                <a:ext uri="{FF2B5EF4-FFF2-40B4-BE49-F238E27FC236}">
                  <a16:creationId xmlns:a16="http://schemas.microsoft.com/office/drawing/2014/main" id="{0694663E-84A8-465A-B3C4-16895435B1E9}"/>
                </a:ext>
              </a:extLst>
            </p:cNvPr>
            <p:cNvCxnSpPr>
              <a:cxnSpLocks/>
              <a:stCxn id="116" idx="3"/>
              <a:endCxn id="115" idx="3"/>
            </p:cNvCxnSpPr>
            <p:nvPr/>
          </p:nvCxnSpPr>
          <p:spPr>
            <a:xfrm>
              <a:off x="3019649" y="2183022"/>
              <a:ext cx="213066" cy="166068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BC1218B6-9392-49A4-95F8-DE7EC8FC237F}"/>
                </a:ext>
              </a:extLst>
            </p:cNvPr>
            <p:cNvCxnSpPr>
              <a:cxnSpLocks/>
              <a:stCxn id="115" idx="6"/>
            </p:cNvCxnSpPr>
            <p:nvPr/>
          </p:nvCxnSpPr>
          <p:spPr>
            <a:xfrm>
              <a:off x="3774124" y="2277814"/>
              <a:ext cx="383231" cy="238393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橢圓 114">
              <a:extLst>
                <a:ext uri="{FF2B5EF4-FFF2-40B4-BE49-F238E27FC236}">
                  <a16:creationId xmlns:a16="http://schemas.microsoft.com/office/drawing/2014/main" id="{F79351C2-CA5F-46FC-ADF6-E5D8A43827C9}"/>
                </a:ext>
              </a:extLst>
            </p:cNvPr>
            <p:cNvSpPr/>
            <p:nvPr/>
          </p:nvSpPr>
          <p:spPr>
            <a:xfrm rot="900000">
              <a:off x="3193120" y="1905785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16" name="圓角矩形 107">
            <a:extLst>
              <a:ext uri="{FF2B5EF4-FFF2-40B4-BE49-F238E27FC236}">
                <a16:creationId xmlns:a16="http://schemas.microsoft.com/office/drawing/2014/main" id="{EF8C29FE-78C9-449E-8750-EF2F79FC96FB}"/>
              </a:ext>
            </a:extLst>
          </p:cNvPr>
          <p:cNvSpPr/>
          <p:nvPr/>
        </p:nvSpPr>
        <p:spPr>
          <a:xfrm>
            <a:off x="1006287" y="2853257"/>
            <a:ext cx="1950213" cy="33005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多專長</a:t>
            </a:r>
            <a:r>
              <a:rPr lang="en-US" altLang="zh-TW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跨領域學習</a:t>
            </a:r>
          </a:p>
        </p:txBody>
      </p:sp>
      <p:grpSp>
        <p:nvGrpSpPr>
          <p:cNvPr id="117" name="群組 116">
            <a:extLst>
              <a:ext uri="{FF2B5EF4-FFF2-40B4-BE49-F238E27FC236}">
                <a16:creationId xmlns:a16="http://schemas.microsoft.com/office/drawing/2014/main" id="{9B3CD4FB-12FB-42E0-AA93-F51E8D9FE50E}"/>
              </a:ext>
            </a:extLst>
          </p:cNvPr>
          <p:cNvGrpSpPr/>
          <p:nvPr/>
        </p:nvGrpSpPr>
        <p:grpSpPr>
          <a:xfrm>
            <a:off x="3482440" y="2423500"/>
            <a:ext cx="5368995" cy="1555198"/>
            <a:chOff x="3525316" y="1053434"/>
            <a:chExt cx="5368995" cy="1226592"/>
          </a:xfrm>
          <a:solidFill>
            <a:srgbClr val="FFFFFB"/>
          </a:solidFill>
        </p:grpSpPr>
        <p:sp>
          <p:nvSpPr>
            <p:cNvPr id="118" name="圓角矩形 5">
              <a:extLst>
                <a:ext uri="{FF2B5EF4-FFF2-40B4-BE49-F238E27FC236}">
                  <a16:creationId xmlns:a16="http://schemas.microsoft.com/office/drawing/2014/main" id="{82B343E3-1BEF-441C-BFC3-4E7A18330F66}"/>
                </a:ext>
              </a:extLst>
            </p:cNvPr>
            <p:cNvSpPr/>
            <p:nvPr/>
          </p:nvSpPr>
          <p:spPr>
            <a:xfrm>
              <a:off x="3525316" y="1053434"/>
              <a:ext cx="5368995" cy="1226592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清華學院學士班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領域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學習：授予學生本系學士學位，</a:t>
              </a:r>
              <a:endParaRPr lang="en-US" altLang="zh-TW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另於畢業名冊、學位證書、歷年成績表等，均加註專長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學分學程名稱。</a:t>
              </a:r>
              <a:endParaRPr lang="en-US" altLang="zh-TW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2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hlinkClick r:id="rId6"/>
                </a:rPr>
                <a:t>http://</a:t>
              </a:r>
              <a:r>
                <a:rPr lang="en-US" altLang="zh-TW" sz="1200" b="1" dirty="0" smtClean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hlinkClick r:id="rId6"/>
                </a:rPr>
                <a:t>ipth.site.nthu.edu.tw/p/412-1462-14020.php</a:t>
              </a:r>
              <a:endParaRPr lang="en-US" altLang="zh-TW" sz="1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zh-TW" altLang="en-US" sz="1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多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</a:t>
              </a:r>
              <a:r>
                <a:rPr lang="en-US" altLang="zh-TW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</a:t>
              </a:r>
              <a:r>
                <a:rPr lang="en-US" altLang="zh-TW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</a:p>
            <a:p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本系第一專長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學程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+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外系第二專長學程</a:t>
              </a:r>
              <a:endPara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本系第一專長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學程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+2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個學分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</a:t>
              </a:r>
              <a:endParaRPr lang="en-US" altLang="zh-TW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本系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專長學程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+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本系高階專業課程</a:t>
              </a:r>
              <a:r>
                <a:rPr lang="en-US" altLang="zh-TW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</a:t>
              </a:r>
              <a:r>
                <a:rPr lang="en-US" altLang="zh-TW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+1</a:t>
              </a:r>
              <a:r>
                <a:rPr lang="zh-TW" altLang="en-US" sz="12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個學分</a:t>
              </a:r>
              <a:r>
                <a:rPr lang="zh-TW" altLang="en-US" sz="12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學程</a:t>
              </a: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EF37E3B3-8969-4340-BB02-CFA783934998}"/>
                </a:ext>
              </a:extLst>
            </p:cNvPr>
            <p:cNvSpPr/>
            <p:nvPr/>
          </p:nvSpPr>
          <p:spPr>
            <a:xfrm>
              <a:off x="3648391" y="1661640"/>
              <a:ext cx="727767" cy="148348"/>
            </a:xfrm>
            <a:prstGeom prst="rect">
              <a:avLst/>
            </a:prstGeom>
            <a:noFill/>
            <a:ln w="1905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solidFill>
                  <a:srgbClr val="7030A0"/>
                </a:solidFill>
              </a:endParaRPr>
            </a:p>
          </p:txBody>
        </p:sp>
      </p:grp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9F412DEC-6C98-4FD0-A70B-2D1DAEA85F59}"/>
              </a:ext>
            </a:extLst>
          </p:cNvPr>
          <p:cNvGrpSpPr/>
          <p:nvPr/>
        </p:nvGrpSpPr>
        <p:grpSpPr>
          <a:xfrm>
            <a:off x="2972919" y="4107574"/>
            <a:ext cx="532980" cy="330058"/>
            <a:chOff x="3027678" y="2687444"/>
            <a:chExt cx="954471" cy="591075"/>
          </a:xfrm>
          <a:solidFill>
            <a:srgbClr val="0099FF"/>
          </a:solidFill>
        </p:grpSpPr>
        <p:cxnSp>
          <p:nvCxnSpPr>
            <p:cNvPr id="133" name="直線接點 132">
              <a:extLst>
                <a:ext uri="{FF2B5EF4-FFF2-40B4-BE49-F238E27FC236}">
                  <a16:creationId xmlns:a16="http://schemas.microsoft.com/office/drawing/2014/main" id="{4A27538F-F364-47CB-BD6D-DAA0E2702DE4}"/>
                </a:ext>
              </a:extLst>
            </p:cNvPr>
            <p:cNvCxnSpPr>
              <a:cxnSpLocks/>
              <a:stCxn id="136" idx="3"/>
              <a:endCxn id="135" idx="3"/>
            </p:cNvCxnSpPr>
            <p:nvPr/>
          </p:nvCxnSpPr>
          <p:spPr>
            <a:xfrm>
              <a:off x="3027678" y="3043544"/>
              <a:ext cx="205036" cy="87206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>
              <a:extLst>
                <a:ext uri="{FF2B5EF4-FFF2-40B4-BE49-F238E27FC236}">
                  <a16:creationId xmlns:a16="http://schemas.microsoft.com/office/drawing/2014/main" id="{1BA5B2AD-1D4C-4498-A42D-28098048AB96}"/>
                </a:ext>
              </a:extLst>
            </p:cNvPr>
            <p:cNvCxnSpPr/>
            <p:nvPr/>
          </p:nvCxnSpPr>
          <p:spPr>
            <a:xfrm>
              <a:off x="3761416" y="3009796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橢圓 134">
              <a:extLst>
                <a:ext uri="{FF2B5EF4-FFF2-40B4-BE49-F238E27FC236}">
                  <a16:creationId xmlns:a16="http://schemas.microsoft.com/office/drawing/2014/main" id="{560692B7-2DCD-496E-80F1-5D060C20BB03}"/>
                </a:ext>
              </a:extLst>
            </p:cNvPr>
            <p:cNvSpPr/>
            <p:nvPr/>
          </p:nvSpPr>
          <p:spPr>
            <a:xfrm rot="900000">
              <a:off x="3193120" y="268744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36" name="圓角矩形 86">
            <a:extLst>
              <a:ext uri="{FF2B5EF4-FFF2-40B4-BE49-F238E27FC236}">
                <a16:creationId xmlns:a16="http://schemas.microsoft.com/office/drawing/2014/main" id="{E2D0FCF0-B26C-4DCC-9D31-181709695732}"/>
              </a:ext>
            </a:extLst>
          </p:cNvPr>
          <p:cNvSpPr/>
          <p:nvPr/>
        </p:nvSpPr>
        <p:spPr>
          <a:xfrm>
            <a:off x="1022706" y="4141392"/>
            <a:ext cx="1950213" cy="33005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</a:t>
            </a:r>
          </a:p>
        </p:txBody>
      </p:sp>
      <p:sp>
        <p:nvSpPr>
          <p:cNvPr id="137" name="圓角矩形 95">
            <a:extLst>
              <a:ext uri="{FF2B5EF4-FFF2-40B4-BE49-F238E27FC236}">
                <a16:creationId xmlns:a16="http://schemas.microsoft.com/office/drawing/2014/main" id="{B5DCC423-F6C8-4611-B3C5-D9A2097DDA39}"/>
              </a:ext>
            </a:extLst>
          </p:cNvPr>
          <p:cNvSpPr/>
          <p:nvPr/>
        </p:nvSpPr>
        <p:spPr>
          <a:xfrm>
            <a:off x="3501730" y="4020930"/>
            <a:ext cx="5368995" cy="111103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課務組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程（共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13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個領域、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36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個學分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u="sng" dirty="0">
                <a:solidFill>
                  <a:schemeClr val="bg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http://</a:t>
            </a:r>
            <a:r>
              <a:rPr lang="en-US" altLang="zh-TW" sz="1200" u="sng" dirty="0" smtClean="0">
                <a:solidFill>
                  <a:schemeClr val="bg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curricul.site.nthu.edu.tw/p/404-1208-11644.php?Lang=zh-tw</a:t>
            </a: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人工智慧（現代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科技領域：包含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程。）（開設科系：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PME, CS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程式設計（開設科系：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EE, CS, MATH,PME …)</a:t>
            </a: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相關（開設科系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ESS, ex: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第一原理材料</a:t>
            </a:r>
            <a:r>
              <a:rPr lang="zh-TW" altLang="en-US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</a:t>
            </a:r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…)</a:t>
            </a:r>
            <a:endParaRPr lang="zh-TW" altLang="en-US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8" name="群組 137">
            <a:extLst>
              <a:ext uri="{FF2B5EF4-FFF2-40B4-BE49-F238E27FC236}">
                <a16:creationId xmlns:a16="http://schemas.microsoft.com/office/drawing/2014/main" id="{293D6F13-1831-495D-BFD1-D118AF71F136}"/>
              </a:ext>
            </a:extLst>
          </p:cNvPr>
          <p:cNvGrpSpPr/>
          <p:nvPr/>
        </p:nvGrpSpPr>
        <p:grpSpPr>
          <a:xfrm>
            <a:off x="2972021" y="5447989"/>
            <a:ext cx="530151" cy="373581"/>
            <a:chOff x="3044729" y="3470105"/>
            <a:chExt cx="949404" cy="669014"/>
          </a:xfrm>
        </p:grpSpPr>
        <p:cxnSp>
          <p:nvCxnSpPr>
            <p:cNvPr id="139" name="直線接點 138">
              <a:extLst>
                <a:ext uri="{FF2B5EF4-FFF2-40B4-BE49-F238E27FC236}">
                  <a16:creationId xmlns:a16="http://schemas.microsoft.com/office/drawing/2014/main" id="{FE7EB848-A853-4C21-B795-DD393DBBEAE5}"/>
                </a:ext>
              </a:extLst>
            </p:cNvPr>
            <p:cNvCxnSpPr>
              <a:cxnSpLocks/>
              <a:stCxn id="142" idx="3"/>
              <a:endCxn id="141" idx="3"/>
            </p:cNvCxnSpPr>
            <p:nvPr/>
          </p:nvCxnSpPr>
          <p:spPr>
            <a:xfrm flipV="1">
              <a:off x="3044729" y="3913412"/>
              <a:ext cx="187986" cy="225707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>
              <a:extLst>
                <a:ext uri="{FF2B5EF4-FFF2-40B4-BE49-F238E27FC236}">
                  <a16:creationId xmlns:a16="http://schemas.microsoft.com/office/drawing/2014/main" id="{AA1B195A-A003-4E01-9B38-EB7548DC120C}"/>
                </a:ext>
              </a:extLst>
            </p:cNvPr>
            <p:cNvCxnSpPr>
              <a:cxnSpLocks/>
            </p:cNvCxnSpPr>
            <p:nvPr/>
          </p:nvCxnSpPr>
          <p:spPr>
            <a:xfrm>
              <a:off x="3761416" y="3792456"/>
              <a:ext cx="232717" cy="160467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橢圓 140">
              <a:extLst>
                <a:ext uri="{FF2B5EF4-FFF2-40B4-BE49-F238E27FC236}">
                  <a16:creationId xmlns:a16="http://schemas.microsoft.com/office/drawing/2014/main" id="{94FDC1C9-3E6C-4DB7-988C-4C58CC0E2E9F}"/>
                </a:ext>
              </a:extLst>
            </p:cNvPr>
            <p:cNvSpPr/>
            <p:nvPr/>
          </p:nvSpPr>
          <p:spPr>
            <a:xfrm rot="900000">
              <a:off x="3193120" y="3470105"/>
              <a:ext cx="591074" cy="591075"/>
            </a:xfrm>
            <a:prstGeom prst="ellipse">
              <a:avLst/>
            </a:prstGeom>
            <a:solidFill>
              <a:srgbClr val="FFFFFB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42" name="圓角矩形 107">
            <a:extLst>
              <a:ext uri="{FF2B5EF4-FFF2-40B4-BE49-F238E27FC236}">
                <a16:creationId xmlns:a16="http://schemas.microsoft.com/office/drawing/2014/main" id="{0A759BDB-D8CE-487E-9B9D-7E036F585917}"/>
              </a:ext>
            </a:extLst>
          </p:cNvPr>
          <p:cNvSpPr/>
          <p:nvPr/>
        </p:nvSpPr>
        <p:spPr>
          <a:xfrm>
            <a:off x="1021808" y="5514962"/>
            <a:ext cx="1950213" cy="613217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英檢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免修英文學分申請</a:t>
            </a:r>
            <a:endParaRPr lang="en-US" altLang="zh-TW" sz="12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及減修申請</a:t>
            </a:r>
          </a:p>
        </p:txBody>
      </p:sp>
      <p:sp>
        <p:nvSpPr>
          <p:cNvPr id="143" name="圓角矩形 5">
            <a:extLst>
              <a:ext uri="{FF2B5EF4-FFF2-40B4-BE49-F238E27FC236}">
                <a16:creationId xmlns:a16="http://schemas.microsoft.com/office/drawing/2014/main" id="{06A78237-8996-40B5-A797-0834D45950CA}"/>
              </a:ext>
            </a:extLst>
          </p:cNvPr>
          <p:cNvSpPr/>
          <p:nvPr/>
        </p:nvSpPr>
        <p:spPr>
          <a:xfrm>
            <a:off x="3489472" y="5172606"/>
            <a:ext cx="5368995" cy="1254906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7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教學單位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竹師教育學院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英語教育中心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課程資訊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endParaRPr lang="en-US" altLang="zh-TW" sz="12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大學部課程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Undergraduate Courses (nthu.edu.tw)</a:t>
            </a:r>
            <a:endParaRPr lang="zh-TW" altLang="en-US" sz="12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https://</a:t>
            </a:r>
            <a:r>
              <a:rPr lang="en-US" altLang="zh-TW" sz="1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nthu-english.site.nthu.edu.tw/p/412-1532-18291.php</a:t>
            </a:r>
            <a:r>
              <a:rPr lang="en-US" altLang="zh-TW" sz="1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個人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校務資訊系統填寫申請單 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攜帶學生證、英檢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成績單</a:t>
            </a:r>
            <a:endParaRPr lang="en-US" altLang="zh-TW" sz="12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正本及影本一份）及申請單。</a:t>
            </a:r>
          </a:p>
          <a:p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至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8"/>
              </a:rPr>
              <a:t>英語教育中心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辦公室檢核（辦公室位於綜二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館</a:t>
            </a:r>
            <a:r>
              <a:rPr lang="en-US" altLang="zh-TW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206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室）。</a:t>
            </a:r>
            <a:endParaRPr lang="zh-TW" altLang="en-US" sz="1200" b="1" dirty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" name="圖片 50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52" name="物件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33" r:id="rId10" imgW="3752088" imgH="3249168" progId="">
                  <p:embed/>
                </p:oleObj>
              </mc:Choice>
              <mc:Fallback>
                <p:oleObj r:id="rId10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47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橢圓 146"/>
          <p:cNvSpPr/>
          <p:nvPr/>
        </p:nvSpPr>
        <p:spPr>
          <a:xfrm>
            <a:off x="8680067" y="6352733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60295" y="6346813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E67A296-1AF4-4D54-B0E9-DB6F6327D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28446"/>
              </p:ext>
            </p:extLst>
          </p:nvPr>
        </p:nvGraphicFramePr>
        <p:xfrm>
          <a:off x="199020" y="336466"/>
          <a:ext cx="8717278" cy="558120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965799">
                  <a:extLst>
                    <a:ext uri="{9D8B030D-6E8A-4147-A177-3AD203B41FA5}">
                      <a16:colId xmlns:a16="http://schemas.microsoft.com/office/drawing/2014/main" val="1604029660"/>
                    </a:ext>
                  </a:extLst>
                </a:gridCol>
                <a:gridCol w="2217573">
                  <a:extLst>
                    <a:ext uri="{9D8B030D-6E8A-4147-A177-3AD203B41FA5}">
                      <a16:colId xmlns:a16="http://schemas.microsoft.com/office/drawing/2014/main" val="2468936062"/>
                    </a:ext>
                  </a:extLst>
                </a:gridCol>
                <a:gridCol w="2580258">
                  <a:extLst>
                    <a:ext uri="{9D8B030D-6E8A-4147-A177-3AD203B41FA5}">
                      <a16:colId xmlns:a16="http://schemas.microsoft.com/office/drawing/2014/main" val="4160656450"/>
                    </a:ext>
                  </a:extLst>
                </a:gridCol>
                <a:gridCol w="2953648">
                  <a:extLst>
                    <a:ext uri="{9D8B030D-6E8A-4147-A177-3AD203B41FA5}">
                      <a16:colId xmlns:a16="http://schemas.microsoft.com/office/drawing/2014/main" val="880214669"/>
                    </a:ext>
                  </a:extLst>
                </a:gridCol>
              </a:tblGrid>
              <a:tr h="37968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學分學程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輔系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雙主修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95138"/>
                  </a:ext>
                </a:extLst>
              </a:tr>
              <a:tr h="83469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證書</a:t>
                      </a:r>
                      <a:endParaRPr lang="zh-TW" sz="1200" b="1" kern="100" baseline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證明書</a:t>
                      </a:r>
                      <a:r>
                        <a:rPr lang="en-US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kern="100" baseline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形式</a:t>
                      </a:r>
                      <a:endParaRPr lang="zh-TW" sz="1200" b="1" kern="100" baseline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發給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學分學程證明書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sz="1200" b="1" u="none" strike="noStrike" kern="0" baseline="0" dirty="0" err="1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圖示</a:t>
                      </a:r>
                      <a:endParaRPr 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學位證書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加註「輔系」名稱</a:t>
                      </a:r>
                      <a:r>
                        <a:rPr lang="zh-TW" sz="1200" b="1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　</a:t>
                      </a:r>
                      <a:endParaRPr lang="en-US" altLang="zh-TW" sz="1200" b="1" kern="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u="none" strike="noStrike" kern="0" baseline="0" dirty="0" err="1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圖示</a:t>
                      </a:r>
                      <a:endParaRPr 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學位證書載明兩個系（班）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u="none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授予雙學士學位</a:t>
                      </a:r>
                      <a:r>
                        <a:rPr lang="zh-TW" sz="1200" b="1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sz="1200" b="1" u="none" strike="noStrike" kern="0" baseline="0" dirty="0" err="1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圖示</a:t>
                      </a:r>
                      <a:endParaRPr 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08115"/>
                  </a:ext>
                </a:extLst>
              </a:tr>
              <a:tr h="169152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修課規定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至少</a:t>
                      </a:r>
                      <a:r>
                        <a:rPr lang="en-US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學分以上，</a:t>
                      </a:r>
                      <a:endParaRPr lang="en-US" altLang="zh-TW" sz="1200" b="1" u="sng" kern="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2159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另依各學分學程規定。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9304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至少有</a:t>
                      </a: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2159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不屬於該學生之主修、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2159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輔系或其他學程應修科目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應修滿主學系最低畢業科目學分及加修輔系規定之專業（門）必修科目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至少</a:t>
                      </a:r>
                      <a:r>
                        <a:rPr lang="en-US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20 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sz="1200" b="1" kern="10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應修滿主學系最低畢業科目學分並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u="none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修滿加修學系全部專業（門）</a:t>
                      </a:r>
                      <a:endParaRPr lang="en-US" altLang="zh-TW" sz="1200" b="1" u="sng" kern="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u="none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必修科目學分</a:t>
                      </a:r>
                      <a:endParaRPr lang="zh-TW" sz="1200" b="1" u="sng" kern="10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畢業學分數須比主學系及加修學系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最低畢業學分數較多者</a:t>
                      </a:r>
                      <a:r>
                        <a:rPr lang="zh-TW" sz="1200" b="1" u="sng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多</a:t>
                      </a:r>
                      <a:r>
                        <a:rPr lang="en-US" sz="1200" b="1" u="sng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40</a:t>
                      </a:r>
                      <a:r>
                        <a:rPr lang="zh-TW" sz="1200" b="1" u="sng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242648"/>
                  </a:ext>
                </a:extLst>
              </a:tr>
              <a:tr h="11203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申請時間</a:t>
                      </a:r>
                      <a:endParaRPr lang="zh-TW" sz="1200" b="1" kern="100" baseline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原則上不須事先申請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（目前僅有</a:t>
                      </a:r>
                      <a:r>
                        <a:rPr lang="en-US" sz="1200" b="1" u="none" strike="noStrike" kern="0" baseline="0" dirty="0" err="1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資訊傳媒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en-US" sz="1200" b="1" u="none" strike="noStrike" kern="0" baseline="0" dirty="0" err="1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法律學分學程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採事先申請制）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自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第二學年起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至第四學年第</a:t>
                      </a: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學期加退選截止前申請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自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第二學年起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至第四學年第</a:t>
                      </a: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學期加退選截止前申請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73843"/>
                  </a:ext>
                </a:extLst>
              </a:tr>
              <a:tr h="11203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申請標準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----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----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前兩學期每學期學業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平均成績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GPA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3.4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或每學期成績名次在該班學生人數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b="1" u="none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200" b="1" u="sng" kern="0" baseline="0" dirty="0">
                          <a:solidFill>
                            <a:srgbClr val="7F1084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百分之十以内</a:t>
                      </a:r>
                      <a:endParaRPr lang="zh-TW" sz="1200" b="1" kern="100" baseline="0" dirty="0">
                        <a:solidFill>
                          <a:srgbClr val="7F1084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548951"/>
                  </a:ext>
                </a:extLst>
              </a:tr>
              <a:tr h="43468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相關網頁</a:t>
                      </a:r>
                      <a:endParaRPr lang="zh-TW" sz="1200" b="1" kern="100" baseline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194" marR="68194" marT="0" marB="0" anchor="ctr">
                    <a:lnL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altLang="zh-TW" sz="1200" b="1" u="none" strike="noStrike" kern="0" baseline="0" dirty="0" err="1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  <a:hlinkClick r:id="rId9"/>
                        </a:rPr>
                        <a:t>按此詳閱</a:t>
                      </a:r>
                      <a:r>
                        <a:rPr lang="en-US" altLang="zh-TW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修完課再申請證書</a:t>
                      </a:r>
                      <a:endParaRPr lang="zh-TW" sz="1200" b="1" u="none" strike="noStrike" kern="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altLang="zh-TW" sz="1200" b="1" u="none" strike="noStrike" kern="0" baseline="0" dirty="0" err="1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  <a:hlinkClick r:id="rId10"/>
                        </a:rPr>
                        <a:t>按此詳閱</a:t>
                      </a:r>
                      <a:r>
                        <a:rPr lang="en-US" altLang="zh-TW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申請前</a:t>
                      </a:r>
                      <a:r>
                        <a:rPr lang="en-US" altLang="zh-TW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先洽各系承辦人</a:t>
                      </a:r>
                      <a:endParaRPr lang="zh-TW" altLang="zh-TW" sz="1200" b="1" u="none" strike="noStrike" kern="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altLang="zh-TW" sz="1200" b="1" u="none" strike="noStrike" kern="0" baseline="0" dirty="0" err="1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  <a:hlinkClick r:id="rId10"/>
                        </a:rPr>
                        <a:t>按此詳閱</a:t>
                      </a:r>
                      <a:r>
                        <a:rPr lang="zh-TW" altLang="en-US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，申請前</a:t>
                      </a:r>
                      <a:r>
                        <a:rPr lang="en-US" altLang="zh-TW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1200" b="1" u="none" strike="noStrike" kern="0" baseline="0" dirty="0" smtClean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+mn-cs"/>
                        </a:rPr>
                        <a:t>先洽各系承辦人</a:t>
                      </a:r>
                      <a:endParaRPr lang="zh-TW" sz="1200" b="1" u="none" strike="noStrike" kern="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194" marR="6819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1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108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38741"/>
                  </a:ext>
                </a:extLst>
              </a:tr>
            </a:tbl>
          </a:graphicData>
        </a:graphic>
      </p:graphicFrame>
      <p:pic>
        <p:nvPicPr>
          <p:cNvPr id="72" name="圖片 71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73" name="物件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0" r:id="rId12" imgW="3752088" imgH="3249168" progId="">
                  <p:embed/>
                </p:oleObj>
              </mc:Choice>
              <mc:Fallback>
                <p:oleObj r:id="rId12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6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D7514523-CFF4-492E-B676-1F1E25DAE398}"/>
              </a:ext>
            </a:extLst>
          </p:cNvPr>
          <p:cNvGrpSpPr/>
          <p:nvPr/>
        </p:nvGrpSpPr>
        <p:grpSpPr>
          <a:xfrm rot="10800000">
            <a:off x="6346152" y="-29206"/>
            <a:ext cx="2797848" cy="2794961"/>
            <a:chOff x="1421232" y="1733097"/>
            <a:chExt cx="2797848" cy="2794961"/>
          </a:xfrm>
        </p:grpSpPr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E7897528-1D81-47BE-968E-45C55E9AAF14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>
              <a:extLst>
                <a:ext uri="{FF2B5EF4-FFF2-40B4-BE49-F238E27FC236}">
                  <a16:creationId xmlns:a16="http://schemas.microsoft.com/office/drawing/2014/main" id="{8E45EB93-2A91-47FB-B19A-4D8C716D9B0D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>
              <a:extLst>
                <a:ext uri="{FF2B5EF4-FFF2-40B4-BE49-F238E27FC236}">
                  <a16:creationId xmlns:a16="http://schemas.microsoft.com/office/drawing/2014/main" id="{B214B9BE-ABD1-450B-99DE-2FC4668E0620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93ADD7E9-DEFD-4209-BDAD-835ADB583790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>
              <a:extLst>
                <a:ext uri="{FF2B5EF4-FFF2-40B4-BE49-F238E27FC236}">
                  <a16:creationId xmlns:a16="http://schemas.microsoft.com/office/drawing/2014/main" id="{CCB118A0-BDF7-4F99-AEE5-DF4F991CFBFE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>
              <a:extLst>
                <a:ext uri="{FF2B5EF4-FFF2-40B4-BE49-F238E27FC236}">
                  <a16:creationId xmlns:a16="http://schemas.microsoft.com/office/drawing/2014/main" id="{7C51912D-12B1-49FB-A1F6-E75684237376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D7967EE8-6426-4092-9C4B-E3E807EF932A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64453573-BAD1-4626-855F-87ED940E3B27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7F1084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群組 125">
            <a:extLst>
              <a:ext uri="{FF2B5EF4-FFF2-40B4-BE49-F238E27FC236}">
                <a16:creationId xmlns:a16="http://schemas.microsoft.com/office/drawing/2014/main" id="{8F7869C4-9638-4740-8DB3-1ECC62F44232}"/>
              </a:ext>
            </a:extLst>
          </p:cNvPr>
          <p:cNvGrpSpPr/>
          <p:nvPr/>
        </p:nvGrpSpPr>
        <p:grpSpPr>
          <a:xfrm>
            <a:off x="2997847" y="4187291"/>
            <a:ext cx="538338" cy="330058"/>
            <a:chOff x="3010630" y="347373"/>
            <a:chExt cx="964071" cy="591075"/>
          </a:xfrm>
          <a:noFill/>
        </p:grpSpPr>
        <p:cxnSp>
          <p:nvCxnSpPr>
            <p:cNvPr id="127" name="直線接點 126">
              <a:extLst>
                <a:ext uri="{FF2B5EF4-FFF2-40B4-BE49-F238E27FC236}">
                  <a16:creationId xmlns:a16="http://schemas.microsoft.com/office/drawing/2014/main" id="{C90D5EB5-B35C-4C02-A520-0016D2B6E20B}"/>
                </a:ext>
              </a:extLst>
            </p:cNvPr>
            <p:cNvCxnSpPr>
              <a:cxnSpLocks/>
              <a:stCxn id="130" idx="3"/>
              <a:endCxn id="129" idx="3"/>
            </p:cNvCxnSpPr>
            <p:nvPr/>
          </p:nvCxnSpPr>
          <p:spPr>
            <a:xfrm>
              <a:off x="3010630" y="584069"/>
              <a:ext cx="222084" cy="206611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218ECCA0-77FF-4B58-BF00-5654E27708A5}"/>
                </a:ext>
              </a:extLst>
            </p:cNvPr>
            <p:cNvCxnSpPr>
              <a:cxnSpLocks/>
              <a:endCxn id="131" idx="1"/>
            </p:cNvCxnSpPr>
            <p:nvPr/>
          </p:nvCxnSpPr>
          <p:spPr>
            <a:xfrm>
              <a:off x="3761415" y="669724"/>
              <a:ext cx="213286" cy="18440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橢圓 128">
              <a:extLst>
                <a:ext uri="{FF2B5EF4-FFF2-40B4-BE49-F238E27FC236}">
                  <a16:creationId xmlns:a16="http://schemas.microsoft.com/office/drawing/2014/main" id="{6EA49E3F-5DB1-4893-8F9C-383C7B2E4538}"/>
                </a:ext>
              </a:extLst>
            </p:cNvPr>
            <p:cNvSpPr/>
            <p:nvPr/>
          </p:nvSpPr>
          <p:spPr>
            <a:xfrm rot="900000">
              <a:off x="3193120" y="347373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31" name="圓角矩形 5">
            <a:extLst>
              <a:ext uri="{FF2B5EF4-FFF2-40B4-BE49-F238E27FC236}">
                <a16:creationId xmlns:a16="http://schemas.microsoft.com/office/drawing/2014/main" id="{C3EC65B7-13D7-4F8B-A708-DD81053524EE}"/>
              </a:ext>
            </a:extLst>
          </p:cNvPr>
          <p:cNvSpPr/>
          <p:nvPr/>
        </p:nvSpPr>
        <p:spPr>
          <a:xfrm>
            <a:off x="3536185" y="3825641"/>
            <a:ext cx="5368995" cy="1103897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總成績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或「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有研究潛力及表現者</a:t>
            </a:r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1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大學部研究論文競賽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或修畢本系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材料科學專題</a:t>
            </a:r>
            <a:r>
              <a:rPr lang="en-US" altLang="zh-TW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並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口頭報告</a:t>
            </a:r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註：每年大約</a:t>
            </a:r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月、</a:t>
            </a:r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月、</a:t>
            </a:r>
            <a:r>
              <a: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依名額分別受理第一、二、三次申請。</a:t>
            </a:r>
            <a:endParaRPr lang="zh-TW" alt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795442" y="2199616"/>
            <a:ext cx="252194" cy="2167677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14571" y="6378777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52000"/>
            <a:ext cx="2057400" cy="365125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72438" y="2837919"/>
            <a:ext cx="738664" cy="105383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7030A0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學業</a:t>
            </a:r>
          </a:p>
        </p:txBody>
      </p:sp>
      <p:grpSp>
        <p:nvGrpSpPr>
          <p:cNvPr id="81" name="群組 80">
            <a:extLst>
              <a:ext uri="{FF2B5EF4-FFF2-40B4-BE49-F238E27FC236}">
                <a16:creationId xmlns:a16="http://schemas.microsoft.com/office/drawing/2014/main" id="{B08D5C6D-F1DB-466C-B832-C4202308DDC8}"/>
              </a:ext>
            </a:extLst>
          </p:cNvPr>
          <p:cNvGrpSpPr/>
          <p:nvPr/>
        </p:nvGrpSpPr>
        <p:grpSpPr>
          <a:xfrm>
            <a:off x="2973917" y="2014751"/>
            <a:ext cx="574638" cy="330058"/>
            <a:chOff x="2997895" y="347373"/>
            <a:chExt cx="1029073" cy="591075"/>
          </a:xfrm>
        </p:grpSpPr>
        <p:cxnSp>
          <p:nvCxnSpPr>
            <p:cNvPr id="82" name="直線接點 81">
              <a:extLst>
                <a:ext uri="{FF2B5EF4-FFF2-40B4-BE49-F238E27FC236}">
                  <a16:creationId xmlns:a16="http://schemas.microsoft.com/office/drawing/2014/main" id="{B7F8BAFE-0B84-4F9D-AA50-BB46CC22503B}"/>
                </a:ext>
              </a:extLst>
            </p:cNvPr>
            <p:cNvCxnSpPr>
              <a:cxnSpLocks/>
              <a:endCxn id="84" idx="3"/>
            </p:cNvCxnSpPr>
            <p:nvPr/>
          </p:nvCxnSpPr>
          <p:spPr>
            <a:xfrm>
              <a:off x="2997895" y="519068"/>
              <a:ext cx="234821" cy="271610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B5A1699D-88A0-4BC1-8927-AD24DBA57AE3}"/>
                </a:ext>
              </a:extLst>
            </p:cNvPr>
            <p:cNvCxnSpPr>
              <a:cxnSpLocks/>
            </p:cNvCxnSpPr>
            <p:nvPr/>
          </p:nvCxnSpPr>
          <p:spPr>
            <a:xfrm>
              <a:off x="3761416" y="669724"/>
              <a:ext cx="265552" cy="120954"/>
            </a:xfrm>
            <a:prstGeom prst="line">
              <a:avLst/>
            </a:prstGeom>
            <a:ln w="76200">
              <a:solidFill>
                <a:srgbClr val="7F10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橢圓 83">
              <a:extLst>
                <a:ext uri="{FF2B5EF4-FFF2-40B4-BE49-F238E27FC236}">
                  <a16:creationId xmlns:a16="http://schemas.microsoft.com/office/drawing/2014/main" id="{75AD9AF0-DAE9-4D75-B3EC-1FF714358850}"/>
                </a:ext>
              </a:extLst>
            </p:cNvPr>
            <p:cNvSpPr/>
            <p:nvPr/>
          </p:nvSpPr>
          <p:spPr>
            <a:xfrm rot="900000">
              <a:off x="3193120" y="347373"/>
              <a:ext cx="591074" cy="591075"/>
            </a:xfrm>
            <a:prstGeom prst="ellipse">
              <a:avLst/>
            </a:prstGeom>
            <a:solidFill>
              <a:srgbClr val="FFFFFB"/>
            </a:solidFill>
            <a:ln w="101600">
              <a:solidFill>
                <a:srgbClr val="7F1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85" name="圓角矩形 107">
            <a:extLst>
              <a:ext uri="{FF2B5EF4-FFF2-40B4-BE49-F238E27FC236}">
                <a16:creationId xmlns:a16="http://schemas.microsoft.com/office/drawing/2014/main" id="{A39C7387-A1EB-46A9-8A82-8C843B5793F3}"/>
              </a:ext>
            </a:extLst>
          </p:cNvPr>
          <p:cNvSpPr/>
          <p:nvPr/>
        </p:nvSpPr>
        <p:spPr>
          <a:xfrm>
            <a:off x="1047636" y="2010469"/>
            <a:ext cx="1950213" cy="33005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F1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課輔及讀書會</a:t>
            </a:r>
          </a:p>
        </p:txBody>
      </p:sp>
      <p:sp>
        <p:nvSpPr>
          <p:cNvPr id="86" name="圓角矩形 5">
            <a:extLst>
              <a:ext uri="{FF2B5EF4-FFF2-40B4-BE49-F238E27FC236}">
                <a16:creationId xmlns:a16="http://schemas.microsoft.com/office/drawing/2014/main" id="{8D15199A-BBBE-45A7-B2F5-0B770728490F}"/>
              </a:ext>
            </a:extLst>
          </p:cNvPr>
          <p:cNvSpPr/>
          <p:nvPr/>
        </p:nvSpPr>
        <p:spPr>
          <a:xfrm>
            <a:off x="3548556" y="1561364"/>
            <a:ext cx="5368995" cy="1006596"/>
          </a:xfrm>
          <a:prstGeom prst="roundRect">
            <a:avLst/>
          </a:prstGeom>
          <a:solidFill>
            <a:srgbClr val="FFFFFB"/>
          </a:solidFill>
          <a:ln w="38100">
            <a:gradFill flip="none" rotWithShape="1">
              <a:gsLst>
                <a:gs pos="79000">
                  <a:srgbClr val="7F108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每學期開放線上申請，課輔或讀書會小老師成績前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學期初統計每小組平均進步名次</a:t>
            </a:r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200" b="1" dirty="0" smtClean="0">
              <a:solidFill>
                <a:srgbClr val="7F108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名分別發放獎金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4000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sz="1200" b="1" dirty="0">
                <a:solidFill>
                  <a:srgbClr val="7F108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</a:p>
        </p:txBody>
      </p:sp>
      <p:grpSp>
        <p:nvGrpSpPr>
          <p:cNvPr id="119" name="群組 118">
            <a:extLst>
              <a:ext uri="{FF2B5EF4-FFF2-40B4-BE49-F238E27FC236}">
                <a16:creationId xmlns:a16="http://schemas.microsoft.com/office/drawing/2014/main" id="{1FFAF6F5-02EB-4AF1-AADF-A9EDD502E75B}"/>
              </a:ext>
            </a:extLst>
          </p:cNvPr>
          <p:cNvGrpSpPr/>
          <p:nvPr/>
        </p:nvGrpSpPr>
        <p:grpSpPr>
          <a:xfrm>
            <a:off x="2973739" y="3007065"/>
            <a:ext cx="566779" cy="330058"/>
            <a:chOff x="2989566" y="1124127"/>
            <a:chExt cx="1014998" cy="591075"/>
          </a:xfrm>
          <a:solidFill>
            <a:srgbClr val="0099FF"/>
          </a:solidFill>
        </p:grpSpPr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20493E3E-DBF4-4282-9123-851C95BA1344}"/>
                </a:ext>
              </a:extLst>
            </p:cNvPr>
            <p:cNvCxnSpPr>
              <a:cxnSpLocks/>
              <a:endCxn id="122" idx="3"/>
            </p:cNvCxnSpPr>
            <p:nvPr/>
          </p:nvCxnSpPr>
          <p:spPr>
            <a:xfrm>
              <a:off x="2989566" y="1302706"/>
              <a:ext cx="243148" cy="26472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>
              <a:extLst>
                <a:ext uri="{FF2B5EF4-FFF2-40B4-BE49-F238E27FC236}">
                  <a16:creationId xmlns:a16="http://schemas.microsoft.com/office/drawing/2014/main" id="{50C4E964-9A8F-41F8-B00C-E15D6F14CA4F}"/>
                </a:ext>
              </a:extLst>
            </p:cNvPr>
            <p:cNvCxnSpPr>
              <a:cxnSpLocks/>
            </p:cNvCxnSpPr>
            <p:nvPr/>
          </p:nvCxnSpPr>
          <p:spPr>
            <a:xfrm>
              <a:off x="3761416" y="1446478"/>
              <a:ext cx="243148" cy="89602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橢圓 121">
              <a:extLst>
                <a:ext uri="{FF2B5EF4-FFF2-40B4-BE49-F238E27FC236}">
                  <a16:creationId xmlns:a16="http://schemas.microsoft.com/office/drawing/2014/main" id="{9A055E7A-55F9-4017-A448-A22B2462BB66}"/>
                </a:ext>
              </a:extLst>
            </p:cNvPr>
            <p:cNvSpPr/>
            <p:nvPr/>
          </p:nvSpPr>
          <p:spPr>
            <a:xfrm rot="900000">
              <a:off x="3193120" y="112412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123" name="圓角矩形 86">
            <a:extLst>
              <a:ext uri="{FF2B5EF4-FFF2-40B4-BE49-F238E27FC236}">
                <a16:creationId xmlns:a16="http://schemas.microsoft.com/office/drawing/2014/main" id="{8D895E43-69BC-4AA4-B1BA-7082D0B6E304}"/>
              </a:ext>
            </a:extLst>
          </p:cNvPr>
          <p:cNvSpPr/>
          <p:nvPr/>
        </p:nvSpPr>
        <p:spPr>
          <a:xfrm>
            <a:off x="1047636" y="2990959"/>
            <a:ext cx="1950213" cy="330058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提前畢業申請</a:t>
            </a:r>
          </a:p>
        </p:txBody>
      </p:sp>
      <p:sp>
        <p:nvSpPr>
          <p:cNvPr id="124" name="圓角矩形 95">
            <a:extLst>
              <a:ext uri="{FF2B5EF4-FFF2-40B4-BE49-F238E27FC236}">
                <a16:creationId xmlns:a16="http://schemas.microsoft.com/office/drawing/2014/main" id="{4945BF39-5B84-45EA-BA12-216EA0650FF1}"/>
              </a:ext>
            </a:extLst>
          </p:cNvPr>
          <p:cNvSpPr/>
          <p:nvPr/>
        </p:nvSpPr>
        <p:spPr>
          <a:xfrm>
            <a:off x="3526660" y="2621249"/>
            <a:ext cx="5368995" cy="1155852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大三期末考開始前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個月申請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資格：必修科目全部修畢，操行每學期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A-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以上，成績符合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en-US" altLang="zh-TW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GPA3.4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以上、總平均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GPA3.8</a:t>
            </a:r>
            <a:r>
              <a:rPr lang="zh-TW" altLang="en-US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以上、總排名前</a:t>
            </a:r>
            <a:r>
              <a:rPr lang="en-US" altLang="zh-TW" sz="1200" b="1" dirty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1200" b="1" dirty="0" smtClean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 smtClean="0">
                <a:solidFill>
                  <a:srgbClr val="FFFFF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註：若碩甄錄取，可申請提前入學就讀碩士班。</a:t>
            </a:r>
            <a:endParaRPr lang="zh-TW" altLang="en-US" sz="1200" b="1" dirty="0">
              <a:solidFill>
                <a:srgbClr val="FFFFFB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0" name="圓角矩形 107">
            <a:extLst>
              <a:ext uri="{FF2B5EF4-FFF2-40B4-BE49-F238E27FC236}">
                <a16:creationId xmlns:a16="http://schemas.microsoft.com/office/drawing/2014/main" id="{22E35848-22B9-45F1-804B-24BBD2A2202E}"/>
              </a:ext>
            </a:extLst>
          </p:cNvPr>
          <p:cNvSpPr/>
          <p:nvPr/>
        </p:nvSpPr>
        <p:spPr>
          <a:xfrm>
            <a:off x="1047634" y="4154434"/>
            <a:ext cx="1950213" cy="330058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學逕博</a:t>
            </a: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38" name="物件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5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21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群組 64">
            <a:extLst>
              <a:ext uri="{FF2B5EF4-FFF2-40B4-BE49-F238E27FC236}">
                <a16:creationId xmlns:a16="http://schemas.microsoft.com/office/drawing/2014/main" id="{74F49453-A7B2-44E6-8BBB-49042E4DC6C5}"/>
              </a:ext>
            </a:extLst>
          </p:cNvPr>
          <p:cNvGrpSpPr/>
          <p:nvPr/>
        </p:nvGrpSpPr>
        <p:grpSpPr>
          <a:xfrm rot="16200000">
            <a:off x="6347596" y="4061595"/>
            <a:ext cx="2797848" cy="2794961"/>
            <a:chOff x="1421232" y="1733097"/>
            <a:chExt cx="2797848" cy="2794961"/>
          </a:xfrm>
        </p:grpSpPr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E9B9007E-32F7-4E51-BD93-955B6617CAAC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E5E2BBBE-0201-4381-B4F3-BC4FB756D1E8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C45F2C27-BB47-4F7F-9263-A905D6FBB54E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97661AB1-FC98-4B1D-ACF1-20E26AB35F87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id="{D1797B9C-8A8A-4769-B913-443992D65DD7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4844A4E7-0F2B-4FBD-AB7C-50CFB357815C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94BE7C31-47B3-40D8-8901-80FF08908BE6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2358FCC6-A7CE-4632-8398-921A6CF92CE9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FEE56F76-264E-4403-BB1D-BC7AAE3C6B59}"/>
              </a:ext>
            </a:extLst>
          </p:cNvPr>
          <p:cNvGrpSpPr/>
          <p:nvPr/>
        </p:nvGrpSpPr>
        <p:grpSpPr>
          <a:xfrm>
            <a:off x="3029918" y="701697"/>
            <a:ext cx="978358" cy="591075"/>
            <a:chOff x="3003791" y="1124127"/>
            <a:chExt cx="978358" cy="591075"/>
          </a:xfrm>
          <a:solidFill>
            <a:srgbClr val="7030A0"/>
          </a:solidFill>
        </p:grpSpPr>
        <p:cxnSp>
          <p:nvCxnSpPr>
            <p:cNvPr id="99" name="直線接點 98"/>
            <p:cNvCxnSpPr>
              <a:stCxn id="87" idx="3"/>
              <a:endCxn id="97" idx="3"/>
            </p:cNvCxnSpPr>
            <p:nvPr/>
          </p:nvCxnSpPr>
          <p:spPr>
            <a:xfrm flipV="1">
              <a:off x="3003791" y="1567433"/>
              <a:ext cx="228924" cy="139566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>
              <a:cxnSpLocks/>
            </p:cNvCxnSpPr>
            <p:nvPr/>
          </p:nvCxnSpPr>
          <p:spPr>
            <a:xfrm>
              <a:off x="3761416" y="1446479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 rot="900000">
              <a:off x="3193120" y="112412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794012" y="995100"/>
            <a:ext cx="285693" cy="3725080"/>
          </a:xfrm>
          <a:prstGeom prst="leftBrace">
            <a:avLst/>
          </a:prstGeom>
          <a:noFill/>
          <a:ln w="38100">
            <a:solidFill>
              <a:srgbClr val="0099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0099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85045" y="2335864"/>
            <a:ext cx="738664" cy="117937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0099FF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</a:p>
        </p:txBody>
      </p:sp>
      <p:sp>
        <p:nvSpPr>
          <p:cNvPr id="87" name="圓角矩形 86"/>
          <p:cNvSpPr/>
          <p:nvPr/>
        </p:nvSpPr>
        <p:spPr>
          <a:xfrm>
            <a:off x="1079705" y="631008"/>
            <a:ext cx="1950213" cy="1307122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選課、加</a:t>
            </a:r>
            <a:r>
              <a:rPr lang="zh-TW" altLang="en-US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</a:t>
            </a:r>
            <a:endParaRPr lang="en-US" altLang="zh-TW" sz="2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超修、低修</a:t>
            </a:r>
            <a:endParaRPr lang="zh-TW" altLang="en-US" sz="20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圓角矩形 95"/>
          <p:cNvSpPr/>
          <p:nvPr/>
        </p:nvSpPr>
        <p:spPr>
          <a:xfrm>
            <a:off x="3991502" y="228600"/>
            <a:ext cx="4821490" cy="2132890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選課時程包含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次選課、加退選、停修申請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詳見「清大行事曆」（教務處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綜合教務組）。</a:t>
            </a:r>
            <a:endParaRPr lang="zh-TW" altLang="en-US" sz="15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限制修課對象之課程，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可申請「線上加簽」，操作說明詳見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課務組網頁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（若同時選課及申請加簽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則系統先處理選課亂數）</a:t>
            </a:r>
          </a:p>
          <a:p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</a:t>
            </a:r>
            <a:r>
              <a:rPr lang="en-US" altLang="zh-TW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大三修課：至少</a:t>
            </a:r>
            <a:r>
              <a:rPr lang="en-US" altLang="zh-TW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學分，至多</a:t>
            </a:r>
            <a:r>
              <a:rPr lang="en-US" altLang="zh-TW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</a:t>
            </a:r>
            <a:endParaRPr lang="en-US" altLang="zh-TW" sz="15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大四修課：至少</a:t>
            </a:r>
            <a:r>
              <a:rPr lang="en-US" altLang="zh-TW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sz="15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1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超修或低修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，加退選截止前須送紙本申請表（導師簽名，</a:t>
            </a:r>
            <a:r>
              <a:rPr lang="zh-TW" altLang="en-US" sz="1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事先寄信通知系辦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，以</a:t>
            </a:r>
            <a:r>
              <a:rPr lang="zh-TW" altLang="en-US" sz="1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另約系主任</a:t>
            </a:r>
            <a:r>
              <a:rPr lang="zh-TW" altLang="en-US" sz="15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面談時間。</a:t>
            </a:r>
            <a:endParaRPr lang="zh-TW" altLang="en-US" sz="15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1B82A1E3-2935-42B5-B1C6-029F0F5AB06E}"/>
              </a:ext>
            </a:extLst>
          </p:cNvPr>
          <p:cNvGrpSpPr/>
          <p:nvPr/>
        </p:nvGrpSpPr>
        <p:grpSpPr>
          <a:xfrm>
            <a:off x="3029918" y="2663252"/>
            <a:ext cx="961584" cy="488138"/>
            <a:chOff x="2995165" y="1905785"/>
            <a:chExt cx="986984" cy="591075"/>
          </a:xfrm>
          <a:noFill/>
        </p:grpSpPr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0694663E-84A8-465A-B3C4-16895435B1E9}"/>
                </a:ext>
              </a:extLst>
            </p:cNvPr>
            <p:cNvCxnSpPr>
              <a:stCxn id="62" idx="3"/>
              <a:endCxn id="60" idx="3"/>
            </p:cNvCxnSpPr>
            <p:nvPr/>
          </p:nvCxnSpPr>
          <p:spPr>
            <a:xfrm flipV="1">
              <a:off x="2995165" y="2339371"/>
              <a:ext cx="245789" cy="28963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BC1218B6-9392-49A4-95F8-DE7EC8FC237F}"/>
                </a:ext>
              </a:extLst>
            </p:cNvPr>
            <p:cNvCxnSpPr/>
            <p:nvPr/>
          </p:nvCxnSpPr>
          <p:spPr>
            <a:xfrm>
              <a:off x="3761416" y="2228137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F79351C2-CA5F-46FC-ADF6-E5D8A43827C9}"/>
                </a:ext>
              </a:extLst>
            </p:cNvPr>
            <p:cNvSpPr/>
            <p:nvPr/>
          </p:nvSpPr>
          <p:spPr>
            <a:xfrm rot="900000">
              <a:off x="3193120" y="1905785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2" name="圓角矩形 107">
            <a:extLst>
              <a:ext uri="{FF2B5EF4-FFF2-40B4-BE49-F238E27FC236}">
                <a16:creationId xmlns:a16="http://schemas.microsoft.com/office/drawing/2014/main" id="{EF8C29FE-78C9-449E-8750-EF2F79FC96FB}"/>
              </a:ext>
            </a:extLst>
          </p:cNvPr>
          <p:cNvSpPr/>
          <p:nvPr/>
        </p:nvSpPr>
        <p:spPr>
          <a:xfrm>
            <a:off x="1079705" y="2591704"/>
            <a:ext cx="1950213" cy="728184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擋修</a:t>
            </a:r>
          </a:p>
        </p:txBody>
      </p:sp>
      <p:sp>
        <p:nvSpPr>
          <p:cNvPr id="63" name="圓角矩形 5">
            <a:extLst>
              <a:ext uri="{FF2B5EF4-FFF2-40B4-BE49-F238E27FC236}">
                <a16:creationId xmlns:a16="http://schemas.microsoft.com/office/drawing/2014/main" id="{82B343E3-1BEF-441C-BFC3-4E7A18330F66}"/>
              </a:ext>
            </a:extLst>
          </p:cNvPr>
          <p:cNvSpPr/>
          <p:nvPr/>
        </p:nvSpPr>
        <p:spPr>
          <a:xfrm>
            <a:off x="4016902" y="2549154"/>
            <a:ext cx="4821490" cy="973334"/>
          </a:xfrm>
          <a:prstGeom prst="roundRect">
            <a:avLst/>
          </a:prstGeom>
          <a:solidFill>
            <a:srgbClr val="0099FF"/>
          </a:solidFill>
          <a:ln w="38100">
            <a:gradFill flip="none" rotWithShape="1">
              <a:gsLst>
                <a:gs pos="76000">
                  <a:srgbClr val="0099FF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大二必修之擋修科目：曾修微積分。</a:t>
            </a:r>
          </a:p>
          <a:p>
            <a:r>
              <a: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大三必修之擋修科目：曾修工程數學。</a:t>
            </a:r>
          </a:p>
          <a:p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解除擋</a:t>
            </a:r>
            <a:r>
              <a: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</a:t>
            </a:r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：說明原因並提供課名、科號，寄系</a:t>
            </a:r>
            <a:r>
              <a: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辦申請</a:t>
            </a:r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5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（轉學生：另加成績單）</a:t>
            </a:r>
            <a:endParaRPr lang="zh-TW" altLang="en-US" sz="15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9F412DEC-6C98-4FD0-A70B-2D1DAEA85F59}"/>
              </a:ext>
            </a:extLst>
          </p:cNvPr>
          <p:cNvGrpSpPr/>
          <p:nvPr/>
        </p:nvGrpSpPr>
        <p:grpSpPr>
          <a:xfrm>
            <a:off x="3004518" y="4397828"/>
            <a:ext cx="986984" cy="591075"/>
            <a:chOff x="2995165" y="2687444"/>
            <a:chExt cx="986984" cy="591075"/>
          </a:xfrm>
          <a:solidFill>
            <a:srgbClr val="7030A0"/>
          </a:solidFill>
        </p:grpSpPr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4A27538F-F364-47CB-BD6D-DAA0E2702DE4}"/>
                </a:ext>
              </a:extLst>
            </p:cNvPr>
            <p:cNvCxnSpPr>
              <a:stCxn id="78" idx="3"/>
              <a:endCxn id="77" idx="3"/>
            </p:cNvCxnSpPr>
            <p:nvPr/>
          </p:nvCxnSpPr>
          <p:spPr>
            <a:xfrm>
              <a:off x="2995165" y="2980847"/>
              <a:ext cx="237550" cy="149903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id="{1BA5B2AD-1D4C-4498-A42D-28098048AB96}"/>
                </a:ext>
              </a:extLst>
            </p:cNvPr>
            <p:cNvCxnSpPr/>
            <p:nvPr/>
          </p:nvCxnSpPr>
          <p:spPr>
            <a:xfrm>
              <a:off x="3761416" y="3009796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橢圓 76">
              <a:extLst>
                <a:ext uri="{FF2B5EF4-FFF2-40B4-BE49-F238E27FC236}">
                  <a16:creationId xmlns:a16="http://schemas.microsoft.com/office/drawing/2014/main" id="{560692B7-2DCD-496E-80F1-5D060C20BB03}"/>
                </a:ext>
              </a:extLst>
            </p:cNvPr>
            <p:cNvSpPr/>
            <p:nvPr/>
          </p:nvSpPr>
          <p:spPr>
            <a:xfrm rot="900000">
              <a:off x="3193120" y="268744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sp>
        <p:nvSpPr>
          <p:cNvPr id="78" name="圓角矩形 86">
            <a:extLst>
              <a:ext uri="{FF2B5EF4-FFF2-40B4-BE49-F238E27FC236}">
                <a16:creationId xmlns:a16="http://schemas.microsoft.com/office/drawing/2014/main" id="{E2D0FCF0-B26C-4DCC-9D31-181709695732}"/>
              </a:ext>
            </a:extLst>
          </p:cNvPr>
          <p:cNvSpPr/>
          <p:nvPr/>
        </p:nvSpPr>
        <p:spPr>
          <a:xfrm>
            <a:off x="1054305" y="4327139"/>
            <a:ext cx="1950213" cy="72818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服務學習</a:t>
            </a:r>
          </a:p>
        </p:txBody>
      </p:sp>
      <p:sp>
        <p:nvSpPr>
          <p:cNvPr id="80" name="圓角矩形 95">
            <a:extLst>
              <a:ext uri="{FF2B5EF4-FFF2-40B4-BE49-F238E27FC236}">
                <a16:creationId xmlns:a16="http://schemas.microsoft.com/office/drawing/2014/main" id="{B5DCC423-F6C8-4611-B3C5-D9A2097DDA39}"/>
              </a:ext>
            </a:extLst>
          </p:cNvPr>
          <p:cNvSpPr/>
          <p:nvPr/>
        </p:nvSpPr>
        <p:spPr>
          <a:xfrm>
            <a:off x="3991502" y="3660853"/>
            <a:ext cx="4821490" cy="2610746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應修滿</a:t>
            </a:r>
            <a:r>
              <a:rPr lang="en-US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小時，每門課</a:t>
            </a:r>
            <a:r>
              <a:rPr lang="en-US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自主學習</a:t>
            </a:r>
            <a:r>
              <a:rPr lang="en-US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10hr+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志願服務</a:t>
            </a:r>
            <a:r>
              <a:rPr lang="en-US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20hr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自主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學習：可包含校內公開演講、學生座談會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導師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座談，亦開放申請與審核各項講習與活動。</a:t>
            </a: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志願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服務：可包含社團志工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系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館周圍環境維護、課程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（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演講課程接待講師及小主持人）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系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上各項活動服務志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（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論文競賽、業界導師活動、大學博覽等）</a:t>
            </a:r>
          </a:p>
          <a:p>
            <a:r>
              <a:rPr lang="en-US" altLang="zh-TW" sz="1400" b="1" u="sng" dirty="0" err="1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服務學習</a:t>
            </a:r>
            <a:r>
              <a:rPr lang="en-US" altLang="zh-TW" sz="1400" b="1" u="sng" dirty="0" err="1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google行事曆</a:t>
            </a:r>
            <a:endParaRPr lang="en-US" altLang="zh-TW" sz="1400" b="1" u="sng" dirty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8" name="圖片 37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39" name="物件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8" r:id="rId7" imgW="3752088" imgH="3249168" progId="">
                  <p:embed/>
                </p:oleObj>
              </mc:Choice>
              <mc:Fallback>
                <p:oleObj r:id="rId7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3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群組 64">
            <a:extLst>
              <a:ext uri="{FF2B5EF4-FFF2-40B4-BE49-F238E27FC236}">
                <a16:creationId xmlns:a16="http://schemas.microsoft.com/office/drawing/2014/main" id="{74F49453-A7B2-44E6-8BBB-49042E4DC6C5}"/>
              </a:ext>
            </a:extLst>
          </p:cNvPr>
          <p:cNvGrpSpPr/>
          <p:nvPr/>
        </p:nvGrpSpPr>
        <p:grpSpPr>
          <a:xfrm rot="16200000">
            <a:off x="6347596" y="4061595"/>
            <a:ext cx="2797848" cy="2794961"/>
            <a:chOff x="1421232" y="1733097"/>
            <a:chExt cx="2797848" cy="2794961"/>
          </a:xfrm>
        </p:grpSpPr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E9B9007E-32F7-4E51-BD93-955B6617CAAC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E5E2BBBE-0201-4381-B4F3-BC4FB756D1E8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C45F2C27-BB47-4F7F-9263-A905D6FBB54E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97661AB1-FC98-4B1D-ACF1-20E26AB35F87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id="{D1797B9C-8A8A-4769-B913-443992D65DD7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4844A4E7-0F2B-4FBD-AB7C-50CFB357815C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94BE7C31-47B3-40D8-8901-80FF08908BE6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2358FCC6-A7CE-4632-8398-921A6CF92CE9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293D6F13-1831-495D-BFD1-D118AF71F136}"/>
              </a:ext>
            </a:extLst>
          </p:cNvPr>
          <p:cNvGrpSpPr/>
          <p:nvPr/>
        </p:nvGrpSpPr>
        <p:grpSpPr>
          <a:xfrm rot="7827504">
            <a:off x="3047170" y="1148814"/>
            <a:ext cx="986984" cy="591075"/>
            <a:chOff x="2995165" y="3470105"/>
            <a:chExt cx="986984" cy="591075"/>
          </a:xfrm>
          <a:noFill/>
        </p:grpSpPr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FE7EB848-A853-4C21-B795-DD393DBBEAE5}"/>
                </a:ext>
              </a:extLst>
            </p:cNvPr>
            <p:cNvCxnSpPr>
              <a:stCxn id="38" idx="3"/>
              <a:endCxn id="40" idx="3"/>
            </p:cNvCxnSpPr>
            <p:nvPr/>
          </p:nvCxnSpPr>
          <p:spPr>
            <a:xfrm>
              <a:off x="2995165" y="3473454"/>
              <a:ext cx="237550" cy="43995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AA1B195A-A003-4E01-9B38-EB7548DC120C}"/>
                </a:ext>
              </a:extLst>
            </p:cNvPr>
            <p:cNvCxnSpPr/>
            <p:nvPr/>
          </p:nvCxnSpPr>
          <p:spPr>
            <a:xfrm>
              <a:off x="3761416" y="3792457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94FDC1C9-3E6C-4DB7-988C-4C58CC0E2E9F}"/>
                </a:ext>
              </a:extLst>
            </p:cNvPr>
            <p:cNvSpPr/>
            <p:nvPr/>
          </p:nvSpPr>
          <p:spPr>
            <a:xfrm rot="900000">
              <a:off x="3193120" y="3470105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975ED462-A0CD-44D5-9848-5774DBCCB1C9}"/>
              </a:ext>
            </a:extLst>
          </p:cNvPr>
          <p:cNvGrpSpPr/>
          <p:nvPr/>
        </p:nvGrpSpPr>
        <p:grpSpPr>
          <a:xfrm>
            <a:off x="3047170" y="2684786"/>
            <a:ext cx="986984" cy="591075"/>
            <a:chOff x="2995165" y="4251764"/>
            <a:chExt cx="986984" cy="591075"/>
          </a:xfrm>
          <a:solidFill>
            <a:srgbClr val="7030A0"/>
          </a:solidFill>
        </p:grpSpPr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7AEC331B-E83E-4C3B-A466-1A1F5A784D2B}"/>
                </a:ext>
              </a:extLst>
            </p:cNvPr>
            <p:cNvCxnSpPr>
              <a:stCxn id="46" idx="3"/>
              <a:endCxn id="48" idx="3"/>
            </p:cNvCxnSpPr>
            <p:nvPr/>
          </p:nvCxnSpPr>
          <p:spPr>
            <a:xfrm>
              <a:off x="2995165" y="4501696"/>
              <a:ext cx="237550" cy="193374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C8EAC07D-14B3-4CA3-9012-1B0B8D94B3BD}"/>
                </a:ext>
              </a:extLst>
            </p:cNvPr>
            <p:cNvCxnSpPr/>
            <p:nvPr/>
          </p:nvCxnSpPr>
          <p:spPr>
            <a:xfrm>
              <a:off x="3761416" y="4574116"/>
              <a:ext cx="220733" cy="160467"/>
            </a:xfrm>
            <a:prstGeom prst="line">
              <a:avLst/>
            </a:prstGeom>
            <a:grpFill/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73F8140-9250-4271-909D-A146CBC36254}"/>
                </a:ext>
              </a:extLst>
            </p:cNvPr>
            <p:cNvSpPr/>
            <p:nvPr/>
          </p:nvSpPr>
          <p:spPr>
            <a:xfrm rot="900000">
              <a:off x="3193120" y="4251764"/>
              <a:ext cx="591074" cy="591075"/>
            </a:xfrm>
            <a:prstGeom prst="ellipse">
              <a:avLst/>
            </a:prstGeom>
            <a:grpFill/>
            <a:ln w="1016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accent1"/>
                  </a:solidFill>
                </a:ln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43A682A8-E530-4384-B9C4-3E155946CD01}"/>
              </a:ext>
            </a:extLst>
          </p:cNvPr>
          <p:cNvGrpSpPr/>
          <p:nvPr/>
        </p:nvGrpSpPr>
        <p:grpSpPr>
          <a:xfrm>
            <a:off x="3047170" y="3718574"/>
            <a:ext cx="986984" cy="591075"/>
            <a:chOff x="2995165" y="5024288"/>
            <a:chExt cx="986984" cy="591075"/>
          </a:xfrm>
          <a:noFill/>
        </p:grpSpPr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78DF189E-E689-42B3-92E5-DC135BF3C65C}"/>
                </a:ext>
              </a:extLst>
            </p:cNvPr>
            <p:cNvCxnSpPr>
              <a:stCxn id="52" idx="3"/>
              <a:endCxn id="54" idx="3"/>
            </p:cNvCxnSpPr>
            <p:nvPr/>
          </p:nvCxnSpPr>
          <p:spPr>
            <a:xfrm flipV="1">
              <a:off x="2995165" y="5467594"/>
              <a:ext cx="237550" cy="26616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E1A35C12-A3CA-4168-8640-019830584544}"/>
                </a:ext>
              </a:extLst>
            </p:cNvPr>
            <p:cNvCxnSpPr/>
            <p:nvPr/>
          </p:nvCxnSpPr>
          <p:spPr>
            <a:xfrm>
              <a:off x="3761416" y="5346640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4D6C3CA7-E868-4195-B3C2-5EE1114A1D7D}"/>
                </a:ext>
              </a:extLst>
            </p:cNvPr>
            <p:cNvSpPr/>
            <p:nvPr/>
          </p:nvSpPr>
          <p:spPr>
            <a:xfrm rot="900000">
              <a:off x="3193120" y="5024288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811264" y="1836706"/>
            <a:ext cx="285693" cy="2204220"/>
          </a:xfrm>
          <a:prstGeom prst="leftBrace">
            <a:avLst>
              <a:gd name="adj1" fmla="val 0"/>
              <a:gd name="adj2" fmla="val 50000"/>
            </a:avLst>
          </a:prstGeom>
          <a:noFill/>
          <a:ln w="38100">
            <a:solidFill>
              <a:srgbClr val="0099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0099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72600" y="2607707"/>
            <a:ext cx="738664" cy="117937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600" b="1" dirty="0">
                <a:gradFill flip="none" rotWithShape="1">
                  <a:gsLst>
                    <a:gs pos="34000">
                      <a:srgbClr val="0099FF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</a:p>
        </p:txBody>
      </p:sp>
      <p:sp>
        <p:nvSpPr>
          <p:cNvPr id="38" name="圓角矩形 107">
            <a:extLst>
              <a:ext uri="{FF2B5EF4-FFF2-40B4-BE49-F238E27FC236}">
                <a16:creationId xmlns:a16="http://schemas.microsoft.com/office/drawing/2014/main" id="{0A759BDB-D8CE-487E-9B9D-7E036F585917}"/>
              </a:ext>
            </a:extLst>
          </p:cNvPr>
          <p:cNvSpPr/>
          <p:nvPr/>
        </p:nvSpPr>
        <p:spPr>
          <a:xfrm>
            <a:off x="1096957" y="1212574"/>
            <a:ext cx="1950213" cy="1010122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教學意見調查</a:t>
            </a:r>
          </a:p>
        </p:txBody>
      </p:sp>
      <p:sp>
        <p:nvSpPr>
          <p:cNvPr id="39" name="圓角矩形 5">
            <a:extLst>
              <a:ext uri="{FF2B5EF4-FFF2-40B4-BE49-F238E27FC236}">
                <a16:creationId xmlns:a16="http://schemas.microsoft.com/office/drawing/2014/main" id="{06A78237-8996-40B5-A797-0834D45950CA}"/>
              </a:ext>
            </a:extLst>
          </p:cNvPr>
          <p:cNvSpPr/>
          <p:nvPr/>
        </p:nvSpPr>
        <p:spPr>
          <a:xfrm>
            <a:off x="4008754" y="449646"/>
            <a:ext cx="4821490" cy="991986"/>
          </a:xfrm>
          <a:prstGeom prst="roundRect">
            <a:avLst/>
          </a:prstGeom>
          <a:solidFill>
            <a:srgbClr val="0099FF"/>
          </a:solidFill>
          <a:ln w="38100">
            <a:gradFill flip="none" rotWithShape="1">
              <a:gsLst>
                <a:gs pos="77000">
                  <a:srgbClr val="0099FF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課務組問卷：填完問卷，可</a:t>
            </a:r>
            <a:r>
              <a:rPr lang="zh-TW" altLang="en-US" sz="15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至課務組領取小禮物</a:t>
            </a:r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5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教發中心問卷：請協助填寫教學助理（</a:t>
            </a:r>
            <a:r>
              <a:rPr lang="en-US" altLang="zh-TW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</a:t>
            </a:r>
            <a:r>
              <a:rPr lang="zh-TW" altLang="en-US" sz="15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）評量問卷。</a:t>
            </a:r>
            <a:endParaRPr lang="zh-TW" altLang="en-US" sz="15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圓角矩形 86">
            <a:extLst>
              <a:ext uri="{FF2B5EF4-FFF2-40B4-BE49-F238E27FC236}">
                <a16:creationId xmlns:a16="http://schemas.microsoft.com/office/drawing/2014/main" id="{AFB12B11-1246-472F-9686-3728AF8BCCD1}"/>
              </a:ext>
            </a:extLst>
          </p:cNvPr>
          <p:cNvSpPr/>
          <p:nvPr/>
        </p:nvSpPr>
        <p:spPr>
          <a:xfrm>
            <a:off x="1096957" y="2397947"/>
            <a:ext cx="1950213" cy="1073541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畢業審查</a:t>
            </a:r>
          </a:p>
        </p:txBody>
      </p:sp>
      <p:sp>
        <p:nvSpPr>
          <p:cNvPr id="47" name="圓角矩形 95">
            <a:extLst>
              <a:ext uri="{FF2B5EF4-FFF2-40B4-BE49-F238E27FC236}">
                <a16:creationId xmlns:a16="http://schemas.microsoft.com/office/drawing/2014/main" id="{33ED4A52-3CEE-45BB-A3E4-02949AD55CC3}"/>
              </a:ext>
            </a:extLst>
          </p:cNvPr>
          <p:cNvSpPr/>
          <p:nvPr/>
        </p:nvSpPr>
        <p:spPr>
          <a:xfrm>
            <a:off x="4008754" y="1530362"/>
            <a:ext cx="4821490" cy="1929454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審核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必修及專業選修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學分，註冊組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審核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校定必修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上（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月）：紙本畢審表，確認缺修學分數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大四下（  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月）：系辦審核四下修課紀錄，個別通知當學期無法畢業之學生。</a:t>
            </a:r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5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註：多修之通識學分，屬於</a:t>
            </a:r>
            <a:r>
              <a:rPr lang="zh-TW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</a:t>
            </a:r>
            <a:r>
              <a:rPr lang="zh-TW" altLang="zh-TW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、工、資電、原科、生科、科管之各學院</a:t>
            </a:r>
            <a:r>
              <a:rPr lang="zh-TW" altLang="zh-TW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，畢審表紙本可註明：不計入通識，改納入材料系專業選修學分，並簽署姓名。</a:t>
            </a:r>
            <a:endParaRPr lang="zh-TW" altLang="en-US" sz="15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圓角矩形 107">
            <a:extLst>
              <a:ext uri="{FF2B5EF4-FFF2-40B4-BE49-F238E27FC236}">
                <a16:creationId xmlns:a16="http://schemas.microsoft.com/office/drawing/2014/main" id="{126C1D91-2F92-45EB-A540-79E427902540}"/>
              </a:ext>
            </a:extLst>
          </p:cNvPr>
          <p:cNvSpPr/>
          <p:nvPr/>
        </p:nvSpPr>
        <p:spPr>
          <a:xfrm>
            <a:off x="1096957" y="3647885"/>
            <a:ext cx="1950213" cy="1081222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課程抵免</a:t>
            </a:r>
          </a:p>
        </p:txBody>
      </p:sp>
      <p:sp>
        <p:nvSpPr>
          <p:cNvPr id="53" name="圓角矩形 5">
            <a:extLst>
              <a:ext uri="{FF2B5EF4-FFF2-40B4-BE49-F238E27FC236}">
                <a16:creationId xmlns:a16="http://schemas.microsoft.com/office/drawing/2014/main" id="{9E936F28-E01E-40F9-A701-F4E175ABC30C}"/>
              </a:ext>
            </a:extLst>
          </p:cNvPr>
          <p:cNvSpPr/>
          <p:nvPr/>
        </p:nvSpPr>
        <p:spPr>
          <a:xfrm>
            <a:off x="4008754" y="3591217"/>
            <a:ext cx="4821490" cy="1535762"/>
          </a:xfrm>
          <a:prstGeom prst="roundRect">
            <a:avLst/>
          </a:prstGeom>
          <a:solidFill>
            <a:srgbClr val="0099FF"/>
          </a:solidFill>
          <a:ln w="38100">
            <a:gradFill flip="none" rotWithShape="1">
              <a:gsLst>
                <a:gs pos="79000">
                  <a:srgbClr val="0099FF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事先申請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修課前一學期開學前送交系辦：申請表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課程大綱。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事後申請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申請表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課程大綱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上課講義或教科書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筆記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有利審核資料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本校普物、普化、微積分：免送抵免申請（暑修除外）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41" name="物件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6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781021" y="5511459"/>
            <a:ext cx="556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暑修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微積分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：限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上或下學期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不及格紀錄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同學修習</a:t>
            </a:r>
          </a:p>
          <a:p>
            <a:r>
              <a:rPr lang="en-US" altLang="zh-TW" sz="1200" dirty="0">
                <a:hlinkClick r:id="rId7"/>
              </a:rPr>
              <a:t>https://</a:t>
            </a:r>
            <a:r>
              <a:rPr lang="en-US" altLang="zh-TW" sz="1200" dirty="0" smtClean="0">
                <a:hlinkClick r:id="rId7"/>
              </a:rPr>
              <a:t>curricul.site.nthu.edu.tw/p/406-1208-224470,r9532.php?Lang=zh-tw</a:t>
            </a:r>
            <a:r>
              <a:rPr lang="en-US" altLang="zh-TW" sz="1200" dirty="0" smtClean="0"/>
              <a:t> 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6469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BBD48A6-CE8A-4A43-B045-A3148C5A0F45}"/>
              </a:ext>
            </a:extLst>
          </p:cNvPr>
          <p:cNvSpPr/>
          <p:nvPr/>
        </p:nvSpPr>
        <p:spPr>
          <a:xfrm>
            <a:off x="1550504" y="6080012"/>
            <a:ext cx="6907696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70AD47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教學單位</a:t>
            </a:r>
            <a:r>
              <a:rPr lang="en-US" altLang="zh-TW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竹師教育學院</a:t>
            </a:r>
            <a:r>
              <a:rPr lang="en-US" altLang="zh-TW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英語教育中心</a:t>
            </a:r>
            <a:r>
              <a:rPr lang="en-US" altLang="zh-TW" sz="16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課程資訊</a:t>
            </a:r>
            <a:r>
              <a:rPr lang="en-US" altLang="zh-TW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</a:t>
            </a:r>
            <a:r>
              <a:rPr lang="zh-TW" altLang="en-US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endParaRPr lang="en-US" altLang="zh-TW" sz="1600" b="1" dirty="0" smtClean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nthu-english.site.nthu.edu.tw/p/412-1532-18291.php</a:t>
            </a:r>
            <a:r>
              <a:rPr lang="en-US" altLang="zh-TW" sz="1600" b="1" dirty="0" smtClean="0">
                <a:solidFill>
                  <a:srgbClr val="2F559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2F55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680067" y="6370151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60295" y="6346813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360693" y="266001"/>
            <a:ext cx="81690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★</a:t>
            </a:r>
            <a:r>
              <a:rPr lang="zh-TW" altLang="en-US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英檢：</a:t>
            </a:r>
            <a:r>
              <a:rPr lang="zh-TW" altLang="en-US" sz="1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減修及免修英文學分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申請，相關資訊僅供參考，請以英語教育中心公告為準。</a:t>
            </a:r>
            <a:endParaRPr lang="zh-TW" altLang="en-US" sz="15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en-US" altLang="zh-TW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1. </a:t>
            </a:r>
            <a:r>
              <a:rPr lang="zh-TW" altLang="en-US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個人校務資訊系統填寫申請單 </a:t>
            </a:r>
            <a:r>
              <a:rPr lang="en-US" altLang="zh-TW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TW" altLang="en-US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攜帶學生證、英檢成績單（正本及影本一份）及申請單。</a:t>
            </a:r>
          </a:p>
          <a:p>
            <a:pPr algn="just"/>
            <a:r>
              <a:rPr lang="en-US" altLang="zh-TW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2. </a:t>
            </a:r>
            <a:r>
              <a:rPr lang="zh-TW" altLang="en-US" sz="15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至英語教育中心</a:t>
            </a:r>
            <a:r>
              <a:rPr lang="zh-TW" altLang="en-US" sz="15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辦公室檢核（辦公室位於綜二館</a:t>
            </a:r>
            <a:r>
              <a:rPr lang="en-US" altLang="zh-TW" sz="15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206</a:t>
            </a:r>
            <a:r>
              <a:rPr lang="zh-TW" altLang="en-US" sz="15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zh-TW" altLang="en-US" sz="1500" b="1" dirty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601375C-3533-42BC-8082-59F8429D3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27514"/>
              </p:ext>
            </p:extLst>
          </p:nvPr>
        </p:nvGraphicFramePr>
        <p:xfrm>
          <a:off x="360693" y="1105301"/>
          <a:ext cx="8430103" cy="4534299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217044">
                  <a:extLst>
                    <a:ext uri="{9D8B030D-6E8A-4147-A177-3AD203B41FA5}">
                      <a16:colId xmlns:a16="http://schemas.microsoft.com/office/drawing/2014/main" val="3407063802"/>
                    </a:ext>
                  </a:extLst>
                </a:gridCol>
                <a:gridCol w="2537939">
                  <a:extLst>
                    <a:ext uri="{9D8B030D-6E8A-4147-A177-3AD203B41FA5}">
                      <a16:colId xmlns:a16="http://schemas.microsoft.com/office/drawing/2014/main" val="910255444"/>
                    </a:ext>
                  </a:extLst>
                </a:gridCol>
                <a:gridCol w="3675120">
                  <a:extLst>
                    <a:ext uri="{9D8B030D-6E8A-4147-A177-3AD203B41FA5}">
                      <a16:colId xmlns:a16="http://schemas.microsoft.com/office/drawing/2014/main" val="2153298659"/>
                    </a:ext>
                  </a:extLst>
                </a:gridCol>
              </a:tblGrid>
              <a:tr h="3988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英文檢定考試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英文減修標準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英文免修標準</a:t>
                      </a:r>
                      <a:endParaRPr lang="zh-TW" sz="1600" b="1" kern="1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02768"/>
                  </a:ext>
                </a:extLst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全民英語能力分級檢定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(GEPT) 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中高級初試（含）通過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中高級初試及複試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911089"/>
                  </a:ext>
                </a:extLst>
              </a:tr>
              <a:tr h="26930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托福紙筆測驗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(TOEFL ITP)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550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分（含）以上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46211"/>
                  </a:ext>
                </a:extLst>
              </a:tr>
              <a:tr h="28694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托福網路測驗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(TOEFL </a:t>
                      </a:r>
                      <a:r>
                        <a:rPr lang="en-US" sz="1200" kern="0" baseline="0" dirty="0" err="1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iBT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79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分（含）以上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92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6008"/>
                  </a:ext>
                </a:extLst>
              </a:tr>
              <a:tr h="25673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雅思國際英語測驗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(IELTS)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6 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級（含）以上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6.5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級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6645"/>
                  </a:ext>
                </a:extLst>
              </a:tr>
              <a:tr h="43849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多益測驗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(TOEIC)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聽力與閱讀成績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750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分（含）以上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860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en-US" alt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且多益口說與寫作測驗各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180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20738"/>
                  </a:ext>
                </a:extLst>
              </a:tr>
              <a:tr h="33206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英國劍橋大學國際英文認證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分級測驗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分級測驗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CAE(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11789"/>
                  </a:ext>
                </a:extLst>
              </a:tr>
              <a:tr h="38850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外語能力測試</a:t>
                      </a:r>
                      <a:r>
                        <a:rPr lang="en-US" sz="1200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(FLPT)</a:t>
                      </a:r>
                      <a:endParaRPr lang="zh-TW" sz="1200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英語測驗筆試</a:t>
                      </a:r>
                      <a:endParaRPr lang="en-US" altLang="zh-TW" sz="1200" b="1" kern="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各分項成績</a:t>
                      </a:r>
                      <a:r>
                        <a:rPr lang="en-US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70</a:t>
                      </a:r>
                      <a:r>
                        <a:rPr lang="zh-TW" sz="1200" b="1" kern="0" baseline="0" dirty="0">
                          <a:solidFill>
                            <a:srgbClr val="2F5597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分（含）以上</a:t>
                      </a: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Font typeface="Wingdings" panose="05000000000000000000" pitchFamily="2" charset="2"/>
                        <a:buChar char="l"/>
                      </a:pPr>
                      <a:endParaRPr lang="zh-TW" sz="1200" b="1" kern="100" baseline="0" dirty="0">
                        <a:solidFill>
                          <a:srgbClr val="2F5597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3786"/>
                  </a:ext>
                </a:extLst>
              </a:tr>
              <a:tr h="172000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1200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畢業於國外全英文授課之高中或國際學校學生，</a:t>
                      </a:r>
                      <a:endParaRPr lang="en-US" alt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持高中全期成績單正本</a:t>
                      </a:r>
                      <a:endParaRPr lang="en-US" alt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(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英文科成績全期總平均至少</a:t>
                      </a:r>
                      <a:r>
                        <a:rPr lang="en-US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B+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向語言中心申請，個案審理通過者</a:t>
                      </a:r>
                    </a:p>
                    <a:p>
                      <a:pPr marL="228600" indent="-22860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Char char="u"/>
                      </a:pPr>
                      <a:endParaRPr lang="en-US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228600" indent="-22860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持其它足以證明英文相當程度之有效證明文件，</a:t>
                      </a:r>
                      <a:endParaRPr lang="en-US" alt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ts val="1500"/>
                        </a:lnSpc>
                        <a:spcAft>
                          <a:spcPts val="0"/>
                        </a:spcAft>
                        <a:buClr>
                          <a:srgbClr val="FFC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200" b="1" kern="100" baseline="0" dirty="0"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向語言中心申請，個案審理通過者。</a:t>
                      </a:r>
                      <a:endParaRPr lang="en-US" altLang="zh-TW" sz="1200" b="1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200" kern="100" baseline="0" dirty="0"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309" marR="9309" marT="9309" marB="9309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083229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F1F93DC0-C956-4DCD-89CA-E83B24D0D04A}"/>
              </a:ext>
            </a:extLst>
          </p:cNvPr>
          <p:cNvSpPr/>
          <p:nvPr/>
        </p:nvSpPr>
        <p:spPr>
          <a:xfrm>
            <a:off x="335786" y="5672903"/>
            <a:ext cx="79633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1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註：</a:t>
            </a:r>
            <a:r>
              <a:rPr lang="en-US" altLang="zh-TW" sz="1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107</a:t>
            </a:r>
            <a:r>
              <a:rPr lang="zh-TW" altLang="zh-TW" sz="1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學年度以後入學者，取消英檢畢業門檻，改為以英檢成績申請減修英文學分。</a:t>
            </a:r>
            <a:endParaRPr lang="zh-TW" altLang="zh-TW" sz="1400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7" r:id="rId6" imgW="3752088" imgH="3249168" progId="">
                  <p:embed/>
                </p:oleObj>
              </mc:Choice>
              <mc:Fallback>
                <p:oleObj r:id="rId6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5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群組 91">
            <a:extLst>
              <a:ext uri="{FF2B5EF4-FFF2-40B4-BE49-F238E27FC236}">
                <a16:creationId xmlns:a16="http://schemas.microsoft.com/office/drawing/2014/main" id="{E94CA4C6-E92E-4CAA-A6A6-8BB31B60ABBC}"/>
              </a:ext>
            </a:extLst>
          </p:cNvPr>
          <p:cNvGrpSpPr/>
          <p:nvPr/>
        </p:nvGrpSpPr>
        <p:grpSpPr>
          <a:xfrm rot="10800000">
            <a:off x="6347175" y="-44187"/>
            <a:ext cx="2797848" cy="2794961"/>
            <a:chOff x="1421232" y="1733097"/>
            <a:chExt cx="2797848" cy="2794961"/>
          </a:xfrm>
        </p:grpSpPr>
        <p:cxnSp>
          <p:nvCxnSpPr>
            <p:cNvPr id="93" name="直線接點 92">
              <a:extLst>
                <a:ext uri="{FF2B5EF4-FFF2-40B4-BE49-F238E27FC236}">
                  <a16:creationId xmlns:a16="http://schemas.microsoft.com/office/drawing/2014/main" id="{D7459EED-6128-4945-B095-8E4F90F8EA8D}"/>
                </a:ext>
              </a:extLst>
            </p:cNvPr>
            <p:cNvCxnSpPr/>
            <p:nvPr/>
          </p:nvCxnSpPr>
          <p:spPr>
            <a:xfrm rot="10800000" flipH="1">
              <a:off x="1421233" y="3130577"/>
              <a:ext cx="2058463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>
              <a:extLst>
                <a:ext uri="{FF2B5EF4-FFF2-40B4-BE49-F238E27FC236}">
                  <a16:creationId xmlns:a16="http://schemas.microsoft.com/office/drawing/2014/main" id="{824C2649-8030-4AC1-8397-716262455524}"/>
                </a:ext>
              </a:extLst>
            </p:cNvPr>
            <p:cNvCxnSpPr/>
            <p:nvPr/>
          </p:nvCxnSpPr>
          <p:spPr>
            <a:xfrm rot="10800000" flipV="1">
              <a:off x="3510640" y="3234906"/>
              <a:ext cx="0" cy="1293152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>
              <a:extLst>
                <a:ext uri="{FF2B5EF4-FFF2-40B4-BE49-F238E27FC236}">
                  <a16:creationId xmlns:a16="http://schemas.microsoft.com/office/drawing/2014/main" id="{EFB42960-2268-4C64-9B0E-53C1E88CD383}"/>
                </a:ext>
              </a:extLst>
            </p:cNvPr>
            <p:cNvCxnSpPr/>
            <p:nvPr/>
          </p:nvCxnSpPr>
          <p:spPr>
            <a:xfrm rot="10800000" flipV="1">
              <a:off x="4219080" y="3882440"/>
              <a:ext cx="0" cy="64561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>
              <a:extLst>
                <a:ext uri="{FF2B5EF4-FFF2-40B4-BE49-F238E27FC236}">
                  <a16:creationId xmlns:a16="http://schemas.microsoft.com/office/drawing/2014/main" id="{DB0C7D5E-247C-44B7-A1FF-927BC1CE7D34}"/>
                </a:ext>
              </a:extLst>
            </p:cNvPr>
            <p:cNvCxnSpPr/>
            <p:nvPr/>
          </p:nvCxnSpPr>
          <p:spPr>
            <a:xfrm rot="10800000" flipH="1" flipV="1">
              <a:off x="1421233" y="3846282"/>
              <a:ext cx="2693079" cy="223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>
              <a:extLst>
                <a:ext uri="{FF2B5EF4-FFF2-40B4-BE49-F238E27FC236}">
                  <a16:creationId xmlns:a16="http://schemas.microsoft.com/office/drawing/2014/main" id="{5FD7BAFB-2996-4C14-AD8A-03CC8B8D84A1}"/>
                </a:ext>
              </a:extLst>
            </p:cNvPr>
            <p:cNvCxnSpPr/>
            <p:nvPr/>
          </p:nvCxnSpPr>
          <p:spPr>
            <a:xfrm rot="10800000" flipV="1">
              <a:off x="2860043" y="2567170"/>
              <a:ext cx="0" cy="1960888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id="{5C3E63CA-9D00-45A1-812A-7377EE5E052F}"/>
                </a:ext>
              </a:extLst>
            </p:cNvPr>
            <p:cNvCxnSpPr/>
            <p:nvPr/>
          </p:nvCxnSpPr>
          <p:spPr>
            <a:xfrm rot="10800000" flipH="1">
              <a:off x="1421233" y="1733097"/>
              <a:ext cx="704491" cy="0"/>
            </a:xfrm>
            <a:prstGeom prst="line">
              <a:avLst/>
            </a:prstGeom>
            <a:ln w="28575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>
              <a:extLst>
                <a:ext uri="{FF2B5EF4-FFF2-40B4-BE49-F238E27FC236}">
                  <a16:creationId xmlns:a16="http://schemas.microsoft.com/office/drawing/2014/main" id="{E4612790-3FB6-4895-A861-73A8226084C1}"/>
                </a:ext>
              </a:extLst>
            </p:cNvPr>
            <p:cNvCxnSpPr/>
            <p:nvPr/>
          </p:nvCxnSpPr>
          <p:spPr>
            <a:xfrm rot="10800000" flipH="1" flipV="1">
              <a:off x="1421232" y="2446323"/>
              <a:ext cx="1346541" cy="26251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id="{A1C294C8-2DD6-4835-A126-49E1B17862BE}"/>
                </a:ext>
              </a:extLst>
            </p:cNvPr>
            <p:cNvCxnSpPr/>
            <p:nvPr/>
          </p:nvCxnSpPr>
          <p:spPr>
            <a:xfrm rot="10800000" flipV="1">
              <a:off x="2125724" y="1842553"/>
              <a:ext cx="0" cy="2685505"/>
            </a:xfrm>
            <a:prstGeom prst="line">
              <a:avLst/>
            </a:prstGeom>
            <a:ln w="12700">
              <a:solidFill>
                <a:srgbClr val="0099FF">
                  <a:alpha val="58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1B82A1E3-2935-42B5-B1C6-029F0F5AB06E}"/>
              </a:ext>
            </a:extLst>
          </p:cNvPr>
          <p:cNvGrpSpPr/>
          <p:nvPr/>
        </p:nvGrpSpPr>
        <p:grpSpPr>
          <a:xfrm>
            <a:off x="2877387" y="4050243"/>
            <a:ext cx="958013" cy="487980"/>
            <a:chOff x="2821738" y="1905785"/>
            <a:chExt cx="1160411" cy="591075"/>
          </a:xfrm>
          <a:solidFill>
            <a:srgbClr val="0099FF"/>
          </a:solidFill>
        </p:grpSpPr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0694663E-84A8-465A-B3C4-16895435B1E9}"/>
                </a:ext>
              </a:extLst>
            </p:cNvPr>
            <p:cNvCxnSpPr>
              <a:cxnSpLocks/>
              <a:endCxn id="28" idx="3"/>
            </p:cNvCxnSpPr>
            <p:nvPr/>
          </p:nvCxnSpPr>
          <p:spPr>
            <a:xfrm>
              <a:off x="2821738" y="2126936"/>
              <a:ext cx="410976" cy="222155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BC1218B6-9392-49A4-95F8-DE7EC8FC237F}"/>
                </a:ext>
              </a:extLst>
            </p:cNvPr>
            <p:cNvCxnSpPr/>
            <p:nvPr/>
          </p:nvCxnSpPr>
          <p:spPr>
            <a:xfrm>
              <a:off x="3761416" y="2228137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F79351C2-CA5F-46FC-ADF6-E5D8A43827C9}"/>
                </a:ext>
              </a:extLst>
            </p:cNvPr>
            <p:cNvSpPr/>
            <p:nvPr/>
          </p:nvSpPr>
          <p:spPr>
            <a:xfrm rot="900000">
              <a:off x="3193120" y="1905785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FEE56F76-264E-4403-BB1D-BC7AAE3C6B59}"/>
              </a:ext>
            </a:extLst>
          </p:cNvPr>
          <p:cNvGrpSpPr/>
          <p:nvPr/>
        </p:nvGrpSpPr>
        <p:grpSpPr>
          <a:xfrm>
            <a:off x="2967628" y="3138619"/>
            <a:ext cx="867772" cy="487980"/>
            <a:chOff x="2931044" y="1124127"/>
            <a:chExt cx="1051105" cy="591075"/>
          </a:xfrm>
          <a:solidFill>
            <a:srgbClr val="0099FF"/>
          </a:solidFill>
        </p:grpSpPr>
        <p:cxnSp>
          <p:nvCxnSpPr>
            <p:cNvPr id="99" name="直線接點 98"/>
            <p:cNvCxnSpPr>
              <a:cxnSpLocks/>
              <a:endCxn id="97" idx="3"/>
            </p:cNvCxnSpPr>
            <p:nvPr/>
          </p:nvCxnSpPr>
          <p:spPr>
            <a:xfrm>
              <a:off x="2931044" y="1362813"/>
              <a:ext cx="301670" cy="204620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>
              <a:cxnSpLocks/>
            </p:cNvCxnSpPr>
            <p:nvPr/>
          </p:nvCxnSpPr>
          <p:spPr>
            <a:xfrm>
              <a:off x="3761416" y="1446479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 rot="900000">
              <a:off x="3193120" y="1124127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E895B684-7A14-429A-9303-B81976FDAB92}"/>
              </a:ext>
            </a:extLst>
          </p:cNvPr>
          <p:cNvGrpSpPr/>
          <p:nvPr/>
        </p:nvGrpSpPr>
        <p:grpSpPr>
          <a:xfrm>
            <a:off x="3020565" y="2226041"/>
            <a:ext cx="814835" cy="487980"/>
            <a:chOff x="2995165" y="347373"/>
            <a:chExt cx="986984" cy="591075"/>
          </a:xfrm>
          <a:solidFill>
            <a:srgbClr val="0099FF"/>
          </a:solidFill>
        </p:grpSpPr>
        <p:cxnSp>
          <p:nvCxnSpPr>
            <p:cNvPr id="5" name="直線接點 4"/>
            <p:cNvCxnSpPr>
              <a:cxnSpLocks/>
              <a:stCxn id="108" idx="3"/>
              <a:endCxn id="72" idx="3"/>
            </p:cNvCxnSpPr>
            <p:nvPr/>
          </p:nvCxnSpPr>
          <p:spPr>
            <a:xfrm>
              <a:off x="2995165" y="683526"/>
              <a:ext cx="237549" cy="107154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3761416" y="669725"/>
              <a:ext cx="220733" cy="160467"/>
            </a:xfrm>
            <a:prstGeom prst="line">
              <a:avLst/>
            </a:prstGeom>
            <a:grpFill/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橢圓 71"/>
            <p:cNvSpPr/>
            <p:nvPr/>
          </p:nvSpPr>
          <p:spPr>
            <a:xfrm rot="900000">
              <a:off x="3193120" y="347373"/>
              <a:ext cx="591074" cy="591075"/>
            </a:xfrm>
            <a:prstGeom prst="ellipse">
              <a:avLst/>
            </a:prstGeom>
            <a:grpFill/>
            <a:ln w="10160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n w="76200"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" name="左大括弧 1">
            <a:extLst>
              <a:ext uri="{FF2B5EF4-FFF2-40B4-BE49-F238E27FC236}">
                <a16:creationId xmlns:a16="http://schemas.microsoft.com/office/drawing/2014/main" id="{27E6885C-BEF0-4FB6-B482-0CA22957D59D}"/>
              </a:ext>
            </a:extLst>
          </p:cNvPr>
          <p:cNvSpPr/>
          <p:nvPr/>
        </p:nvSpPr>
        <p:spPr>
          <a:xfrm>
            <a:off x="803590" y="2507787"/>
            <a:ext cx="266762" cy="1729072"/>
          </a:xfrm>
          <a:prstGeom prst="leftBrace">
            <a:avLst/>
          </a:prstGeom>
          <a:noFill/>
          <a:ln w="38100">
            <a:solidFill>
              <a:srgbClr val="0099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1254125">
                <a:solidFill>
                  <a:schemeClr val="tx1"/>
                </a:solidFill>
              </a:ln>
              <a:gradFill>
                <a:gsLst>
                  <a:gs pos="100000">
                    <a:srgbClr val="7F1084"/>
                  </a:gs>
                  <a:gs pos="0">
                    <a:srgbClr val="0099FF"/>
                  </a:gs>
                </a:gsLst>
                <a:lin ang="10800000" scaled="1"/>
              </a:gra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8705945" y="6361525"/>
            <a:ext cx="342900" cy="342900"/>
          </a:xfrm>
          <a:prstGeom prst="ellipse">
            <a:avLst/>
          </a:prstGeom>
          <a:solidFill>
            <a:srgbClr val="7F10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959396" y="6339300"/>
            <a:ext cx="2057400" cy="365125"/>
          </a:xfrm>
        </p:spPr>
        <p:txBody>
          <a:bodyPr/>
          <a:lstStyle/>
          <a:p>
            <a:fld id="{B19EF38D-5424-461E-B6CF-31C5EE6B6631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131239" y="2942138"/>
            <a:ext cx="677108" cy="94800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200" b="1" dirty="0" smtClean="0">
                <a:gradFill flip="none" rotWithShape="1">
                  <a:gsLst>
                    <a:gs pos="34000">
                      <a:srgbClr val="0099FF"/>
                    </a:gs>
                    <a:gs pos="0">
                      <a:schemeClr val="accent4">
                        <a:lumMod val="20000"/>
                        <a:lumOff val="8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</a:t>
            </a:r>
            <a:endParaRPr lang="zh-TW" altLang="en-US" sz="3200" b="1" dirty="0">
              <a:gradFill flip="none" rotWithShape="1">
                <a:gsLst>
                  <a:gs pos="34000">
                    <a:srgbClr val="0099FF"/>
                  </a:gs>
                  <a:gs pos="0">
                    <a:schemeClr val="accent4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圓角矩形 107"/>
          <p:cNvSpPr/>
          <p:nvPr/>
        </p:nvSpPr>
        <p:spPr>
          <a:xfrm>
            <a:off x="1070352" y="2221487"/>
            <a:ext cx="1950213" cy="564149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科技部大專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生計畫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817049" y="1944174"/>
            <a:ext cx="5060252" cy="962460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月下旬至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月初開放申請，核定通過者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計畫並支領助學金月薪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元（每年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月至次年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月）。</a:t>
            </a:r>
          </a:p>
        </p:txBody>
      </p:sp>
      <p:sp>
        <p:nvSpPr>
          <p:cNvPr id="87" name="圓角矩形 86"/>
          <p:cNvSpPr/>
          <p:nvPr/>
        </p:nvSpPr>
        <p:spPr>
          <a:xfrm>
            <a:off x="1070352" y="3134066"/>
            <a:ext cx="1950213" cy="564149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材料科學專題</a:t>
            </a:r>
          </a:p>
        </p:txBody>
      </p:sp>
      <p:sp>
        <p:nvSpPr>
          <p:cNvPr id="96" name="圓角矩形 95"/>
          <p:cNvSpPr/>
          <p:nvPr/>
        </p:nvSpPr>
        <p:spPr>
          <a:xfrm>
            <a:off x="3817049" y="3150516"/>
            <a:ext cx="5060252" cy="919739"/>
          </a:xfrm>
          <a:prstGeom prst="roundRect">
            <a:avLst/>
          </a:prstGeom>
          <a:solidFill>
            <a:srgbClr val="FFFFFB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上、下學期皆可選課，可至系網參考教師研究領域</a:t>
            </a:r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b="1" dirty="0" smtClean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</a:t>
            </a:r>
            <a:r>
              <a:rPr lang="zh-TW" altLang="en-US" sz="1400" b="1" dirty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依興趣找老師做</a:t>
            </a:r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專題，選課前須經專題老師同意，</a:t>
            </a:r>
            <a:endParaRPr lang="en-US" altLang="zh-TW" sz="1400" b="1" dirty="0" smtClean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選課系統備註欄</a:t>
            </a:r>
            <a:r>
              <a:rPr lang="en-US" altLang="zh-TW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線上填報專題老師名單，交確認卡至系辦</a:t>
            </a:r>
            <a:endParaRPr lang="en-US" altLang="zh-TW" sz="1400" b="1" dirty="0" smtClean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月舉辦</a:t>
            </a:r>
            <a:r>
              <a:rPr lang="en-US" altLang="zh-TW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LAB Open House,</a:t>
            </a:r>
            <a:r>
              <a:rPr lang="zh-TW" altLang="en-US" sz="1400" b="1" dirty="0" smtClean="0">
                <a:solidFill>
                  <a:srgbClr val="0099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可向各實驗室報名參觀。</a:t>
            </a:r>
            <a:endParaRPr lang="en-US" altLang="zh-TW" sz="1400" b="1" dirty="0">
              <a:solidFill>
                <a:srgbClr val="0099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圓角矩形 107">
            <a:extLst>
              <a:ext uri="{FF2B5EF4-FFF2-40B4-BE49-F238E27FC236}">
                <a16:creationId xmlns:a16="http://schemas.microsoft.com/office/drawing/2014/main" id="{EF8C29FE-78C9-449E-8750-EF2F79FC96FB}"/>
              </a:ext>
            </a:extLst>
          </p:cNvPr>
          <p:cNvSpPr/>
          <p:nvPr/>
        </p:nvSpPr>
        <p:spPr>
          <a:xfrm>
            <a:off x="1070352" y="3966177"/>
            <a:ext cx="1950213" cy="564149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大學部論文競賽</a:t>
            </a:r>
          </a:p>
        </p:txBody>
      </p:sp>
      <p:sp>
        <p:nvSpPr>
          <p:cNvPr id="27" name="圓角矩形 5">
            <a:extLst>
              <a:ext uri="{FF2B5EF4-FFF2-40B4-BE49-F238E27FC236}">
                <a16:creationId xmlns:a16="http://schemas.microsoft.com/office/drawing/2014/main" id="{82B343E3-1BEF-441C-BFC3-4E7A18330F66}"/>
              </a:ext>
            </a:extLst>
          </p:cNvPr>
          <p:cNvSpPr/>
          <p:nvPr/>
        </p:nvSpPr>
        <p:spPr>
          <a:xfrm>
            <a:off x="3817049" y="4263827"/>
            <a:ext cx="5060252" cy="1138365"/>
          </a:xfrm>
          <a:prstGeom prst="roundRect">
            <a:avLst/>
          </a:prstGeom>
          <a:solidFill>
            <a:srgbClr val="0099FF"/>
          </a:solidFill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月底舉辦，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條件：大學部，至少修畢本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系「材料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專題」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海報論文發表，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錄取特優獎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名、優等獎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佳作獎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名。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特優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獎每名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萬元，優等獎每名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仟元，佳作獎每名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仟元。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9ADB2382-6392-43C9-9FC0-C6D6B0500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4" y="6174301"/>
            <a:ext cx="502697" cy="540841"/>
          </a:xfrm>
          <a:prstGeom prst="rect">
            <a:avLst/>
          </a:prstGeom>
        </p:spPr>
      </p:pic>
      <p:graphicFrame>
        <p:nvGraphicFramePr>
          <p:cNvPr id="38" name="物件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08025"/>
              </p:ext>
            </p:extLst>
          </p:nvPr>
        </p:nvGraphicFramePr>
        <p:xfrm>
          <a:off x="781021" y="6271599"/>
          <a:ext cx="498310" cy="4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4" r:id="rId5" imgW="3752088" imgH="3249168" progId="">
                  <p:embed/>
                </p:oleObj>
              </mc:Choice>
              <mc:Fallback>
                <p:oleObj r:id="rId5" imgW="3752088" imgH="3249168" progId="">
                  <p:embed/>
                  <p:pic>
                    <p:nvPicPr>
                      <p:cNvPr id="35" name="物件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21" y="6271599"/>
                        <a:ext cx="498310" cy="432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4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15133</TotalTime>
  <Words>2995</Words>
  <Application>Microsoft Office PowerPoint</Application>
  <PresentationFormat>如螢幕大小 (4:3)</PresentationFormat>
  <Paragraphs>361</Paragraphs>
  <Slides>13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微軟正黑體</vt:lpstr>
      <vt:lpstr>新細明體</vt:lpstr>
      <vt:lpstr>Arial</vt:lpstr>
      <vt:lpstr>Arial Black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User</dc:creator>
  <cp:lastModifiedBy>魏慧琪</cp:lastModifiedBy>
  <cp:revision>629</cp:revision>
  <cp:lastPrinted>2022-05-27T06:33:36Z</cp:lastPrinted>
  <dcterms:created xsi:type="dcterms:W3CDTF">2019-02-22T01:14:03Z</dcterms:created>
  <dcterms:modified xsi:type="dcterms:W3CDTF">2023-08-31T03:36:40Z</dcterms:modified>
</cp:coreProperties>
</file>